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60" r:id="rId4"/>
    <p:sldId id="290" r:id="rId5"/>
    <p:sldId id="289" r:id="rId6"/>
    <p:sldId id="286" r:id="rId7"/>
    <p:sldId id="291" r:id="rId8"/>
    <p:sldId id="293" r:id="rId9"/>
    <p:sldId id="287" r:id="rId10"/>
    <p:sldId id="294" r:id="rId11"/>
    <p:sldId id="295" r:id="rId12"/>
    <p:sldId id="288" r:id="rId13"/>
    <p:sldId id="297" r:id="rId14"/>
    <p:sldId id="296" r:id="rId15"/>
    <p:sldId id="25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B0FD"/>
    <a:srgbClr val="4D4D4D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8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9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044649" y="1"/>
            <a:ext cx="3272780" cy="6858000"/>
            <a:chOff x="2258009" y="1"/>
            <a:chExt cx="3272780" cy="68580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2258009" y="1"/>
              <a:ext cx="1250302" cy="3424136"/>
            </a:xfrm>
            <a:prstGeom prst="flowChartInputOutpu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flipV="1">
              <a:off x="2258009" y="3424138"/>
              <a:ext cx="3272780" cy="343386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247053" y="1"/>
            <a:ext cx="3272782" cy="6858000"/>
            <a:chOff x="3247053" y="1"/>
            <a:chExt cx="3272782" cy="6858000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3247053" y="1"/>
              <a:ext cx="1250302" cy="3424136"/>
            </a:xfrm>
            <a:prstGeom prst="flowChartInputOutput">
              <a:avLst/>
            </a:pr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 flipV="1">
              <a:off x="3247054" y="3424137"/>
              <a:ext cx="3272781" cy="343386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出自【趣你的PPT】(微信:qunideppt)：最优质的PPT资源库"/>
          <p:cNvSpPr txBox="1"/>
          <p:nvPr/>
        </p:nvSpPr>
        <p:spPr>
          <a:xfrm>
            <a:off x="6407586" y="1388219"/>
            <a:ext cx="4594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眼动追踪小车 </a:t>
            </a:r>
            <a:endParaRPr lang="en-US" altLang="zh-CN" sz="48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altLang="zh-CN" sz="4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&amp;</a:t>
            </a:r>
          </a:p>
          <a:p>
            <a:pPr algn="ctr"/>
            <a:r>
              <a:rPr lang="en-US" altLang="zh-CN" sz="4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zh-CN" altLang="en-US" sz="4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自跟踪小车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5843666" y="3858096"/>
            <a:ext cx="5722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262626"/>
                </a:solidFill>
                <a:latin typeface="+mn-ea"/>
              </a:rPr>
              <a:t>基于 </a:t>
            </a:r>
            <a:r>
              <a:rPr lang="en-US" altLang="zh-CN" sz="1600" dirty="0">
                <a:solidFill>
                  <a:srgbClr val="262626"/>
                </a:solidFill>
                <a:latin typeface="+mn-ea"/>
              </a:rPr>
              <a:t>Jetson Nano </a:t>
            </a:r>
            <a:r>
              <a:rPr lang="zh-CN" altLang="en-US" sz="1600" dirty="0">
                <a:solidFill>
                  <a:srgbClr val="262626"/>
                </a:solidFill>
                <a:latin typeface="+mn-ea"/>
              </a:rPr>
              <a:t>，眼动追踪仪，</a:t>
            </a:r>
            <a:r>
              <a:rPr lang="en-US" altLang="zh-CN" sz="1600" dirty="0" err="1">
                <a:solidFill>
                  <a:srgbClr val="262626"/>
                </a:solidFill>
                <a:latin typeface="+mn-ea"/>
              </a:rPr>
              <a:t>Opencv</a:t>
            </a:r>
            <a:r>
              <a:rPr lang="zh-CN" altLang="en-US" sz="1600" dirty="0">
                <a:solidFill>
                  <a:srgbClr val="262626"/>
                </a:solidFill>
                <a:latin typeface="+mn-ea"/>
              </a:rPr>
              <a:t>和深度学习实现</a:t>
            </a:r>
            <a:endParaRPr lang="en-US" altLang="zh-CN" sz="1600" dirty="0">
              <a:solidFill>
                <a:srgbClr val="262626"/>
              </a:solidFill>
              <a:latin typeface="+mn-ea"/>
            </a:endParaRPr>
          </a:p>
        </p:txBody>
      </p:sp>
      <p:cxnSp>
        <p:nvCxnSpPr>
          <p:cNvPr id="20" name="出自【趣你的PPT】(微信:qunideppt)：最优质的PPT资源库"/>
          <p:cNvCxnSpPr>
            <a:cxnSpLocks/>
          </p:cNvCxnSpPr>
          <p:nvPr/>
        </p:nvCxnSpPr>
        <p:spPr>
          <a:xfrm>
            <a:off x="5843666" y="3792340"/>
            <a:ext cx="5722692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6334259" y="4400719"/>
            <a:ext cx="442622" cy="442622"/>
            <a:chOff x="6437316" y="3132614"/>
            <a:chExt cx="479286" cy="479286"/>
          </a:xfrm>
        </p:grpSpPr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437316" y="3132614"/>
              <a:ext cx="479286" cy="479286"/>
            </a:xfrm>
            <a:prstGeom prst="ellipse">
              <a:avLst/>
            </a:prstGeom>
            <a:solidFill>
              <a:srgbClr val="299D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39164" y="3218483"/>
              <a:ext cx="273592" cy="293563"/>
            </a:xfrm>
            <a:custGeom>
              <a:avLst/>
              <a:gdLst>
                <a:gd name="T0" fmla="*/ 137 w 137"/>
                <a:gd name="T1" fmla="*/ 147 h 147"/>
                <a:gd name="T2" fmla="*/ 0 w 137"/>
                <a:gd name="T3" fmla="*/ 147 h 147"/>
                <a:gd name="T4" fmla="*/ 0 w 137"/>
                <a:gd name="T5" fmla="*/ 141 h 147"/>
                <a:gd name="T6" fmla="*/ 7 w 137"/>
                <a:gd name="T7" fmla="*/ 114 h 147"/>
                <a:gd name="T8" fmla="*/ 15 w 137"/>
                <a:gd name="T9" fmla="*/ 105 h 147"/>
                <a:gd name="T10" fmla="*/ 41 w 137"/>
                <a:gd name="T11" fmla="*/ 91 h 147"/>
                <a:gd name="T12" fmla="*/ 50 w 137"/>
                <a:gd name="T13" fmla="*/ 80 h 147"/>
                <a:gd name="T14" fmla="*/ 56 w 137"/>
                <a:gd name="T15" fmla="*/ 75 h 147"/>
                <a:gd name="T16" fmla="*/ 49 w 137"/>
                <a:gd name="T17" fmla="*/ 63 h 147"/>
                <a:gd name="T18" fmla="*/ 48 w 137"/>
                <a:gd name="T19" fmla="*/ 63 h 147"/>
                <a:gd name="T20" fmla="*/ 47 w 137"/>
                <a:gd name="T21" fmla="*/ 61 h 147"/>
                <a:gd name="T22" fmla="*/ 45 w 137"/>
                <a:gd name="T23" fmla="*/ 56 h 147"/>
                <a:gd name="T24" fmla="*/ 44 w 137"/>
                <a:gd name="T25" fmla="*/ 44 h 147"/>
                <a:gd name="T26" fmla="*/ 49 w 137"/>
                <a:gd name="T27" fmla="*/ 16 h 147"/>
                <a:gd name="T28" fmla="*/ 82 w 137"/>
                <a:gd name="T29" fmla="*/ 12 h 147"/>
                <a:gd name="T30" fmla="*/ 88 w 137"/>
                <a:gd name="T31" fmla="*/ 16 h 147"/>
                <a:gd name="T32" fmla="*/ 90 w 137"/>
                <a:gd name="T33" fmla="*/ 18 h 147"/>
                <a:gd name="T34" fmla="*/ 93 w 137"/>
                <a:gd name="T35" fmla="*/ 46 h 147"/>
                <a:gd name="T36" fmla="*/ 92 w 137"/>
                <a:gd name="T37" fmla="*/ 58 h 147"/>
                <a:gd name="T38" fmla="*/ 90 w 137"/>
                <a:gd name="T39" fmla="*/ 63 h 147"/>
                <a:gd name="T40" fmla="*/ 82 w 137"/>
                <a:gd name="T41" fmla="*/ 75 h 147"/>
                <a:gd name="T42" fmla="*/ 86 w 137"/>
                <a:gd name="T43" fmla="*/ 80 h 147"/>
                <a:gd name="T44" fmla="*/ 97 w 137"/>
                <a:gd name="T45" fmla="*/ 91 h 147"/>
                <a:gd name="T46" fmla="*/ 122 w 137"/>
                <a:gd name="T47" fmla="*/ 105 h 147"/>
                <a:gd name="T48" fmla="*/ 130 w 137"/>
                <a:gd name="T49" fmla="*/ 114 h 147"/>
                <a:gd name="T50" fmla="*/ 137 w 137"/>
                <a:gd name="T51" fmla="*/ 141 h 147"/>
                <a:gd name="T52" fmla="*/ 137 w 137"/>
                <a:gd name="T5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" h="147">
                  <a:moveTo>
                    <a:pt x="137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5" y="110"/>
                    <a:pt x="15" y="105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91"/>
                    <a:pt x="49" y="81"/>
                    <a:pt x="50" y="80"/>
                  </a:cubicBezTo>
                  <a:cubicBezTo>
                    <a:pt x="51" y="79"/>
                    <a:pt x="59" y="79"/>
                    <a:pt x="56" y="75"/>
                  </a:cubicBezTo>
                  <a:cubicBezTo>
                    <a:pt x="53" y="72"/>
                    <a:pt x="50" y="68"/>
                    <a:pt x="49" y="63"/>
                  </a:cubicBezTo>
                  <a:cubicBezTo>
                    <a:pt x="49" y="63"/>
                    <a:pt x="48" y="63"/>
                    <a:pt x="48" y="63"/>
                  </a:cubicBezTo>
                  <a:cubicBezTo>
                    <a:pt x="48" y="62"/>
                    <a:pt x="48" y="61"/>
                    <a:pt x="47" y="61"/>
                  </a:cubicBezTo>
                  <a:cubicBezTo>
                    <a:pt x="47" y="61"/>
                    <a:pt x="46" y="62"/>
                    <a:pt x="45" y="56"/>
                  </a:cubicBezTo>
                  <a:cubicBezTo>
                    <a:pt x="45" y="56"/>
                    <a:pt x="35" y="44"/>
                    <a:pt x="44" y="44"/>
                  </a:cubicBezTo>
                  <a:cubicBezTo>
                    <a:pt x="44" y="44"/>
                    <a:pt x="36" y="28"/>
                    <a:pt x="49" y="16"/>
                  </a:cubicBezTo>
                  <a:cubicBezTo>
                    <a:pt x="49" y="16"/>
                    <a:pt x="64" y="0"/>
                    <a:pt x="82" y="12"/>
                  </a:cubicBezTo>
                  <a:cubicBezTo>
                    <a:pt x="82" y="12"/>
                    <a:pt x="85" y="13"/>
                    <a:pt x="88" y="16"/>
                  </a:cubicBezTo>
                  <a:cubicBezTo>
                    <a:pt x="89" y="17"/>
                    <a:pt x="90" y="18"/>
                    <a:pt x="90" y="18"/>
                  </a:cubicBezTo>
                  <a:cubicBezTo>
                    <a:pt x="102" y="30"/>
                    <a:pt x="93" y="46"/>
                    <a:pt x="93" y="46"/>
                  </a:cubicBezTo>
                  <a:cubicBezTo>
                    <a:pt x="102" y="46"/>
                    <a:pt x="92" y="58"/>
                    <a:pt x="92" y="58"/>
                  </a:cubicBezTo>
                  <a:cubicBezTo>
                    <a:pt x="92" y="61"/>
                    <a:pt x="91" y="62"/>
                    <a:pt x="90" y="63"/>
                  </a:cubicBezTo>
                  <a:cubicBezTo>
                    <a:pt x="89" y="68"/>
                    <a:pt x="86" y="72"/>
                    <a:pt x="82" y="75"/>
                  </a:cubicBezTo>
                  <a:cubicBezTo>
                    <a:pt x="77" y="79"/>
                    <a:pt x="81" y="78"/>
                    <a:pt x="86" y="80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2" y="110"/>
                    <a:pt x="130" y="114"/>
                    <a:pt x="130" y="114"/>
                  </a:cubicBezTo>
                  <a:cubicBezTo>
                    <a:pt x="137" y="141"/>
                    <a:pt x="137" y="141"/>
                    <a:pt x="137" y="141"/>
                  </a:cubicBezTo>
                  <a:lnTo>
                    <a:pt x="137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6768407" y="4421972"/>
            <a:ext cx="337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小组成员：吕光冉</a:t>
            </a:r>
          </a:p>
        </p:txBody>
      </p:sp>
    </p:spTree>
    <p:extLst>
      <p:ext uri="{BB962C8B-B14F-4D97-AF65-F5344CB8AC3E}">
        <p14:creationId xmlns:p14="http://schemas.microsoft.com/office/powerpoint/2010/main" val="205096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0297" y="2741707"/>
            <a:ext cx="12171407" cy="10681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tx1">
                  <a:alpha val="5000"/>
                  <a:lumMod val="56000"/>
                  <a:lumOff val="44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616836" y="2741360"/>
            <a:ext cx="978362" cy="1069224"/>
          </a:xfrm>
          <a:custGeom>
            <a:avLst/>
            <a:gdLst>
              <a:gd name="T0" fmla="*/ 617 w 617"/>
              <a:gd name="T1" fmla="*/ 337 h 674"/>
              <a:gd name="T2" fmla="*/ 282 w 617"/>
              <a:gd name="T3" fmla="*/ 0 h 674"/>
              <a:gd name="T4" fmla="*/ 0 w 617"/>
              <a:gd name="T5" fmla="*/ 0 h 674"/>
              <a:gd name="T6" fmla="*/ 334 w 617"/>
              <a:gd name="T7" fmla="*/ 337 h 674"/>
              <a:gd name="T8" fmla="*/ 0 w 617"/>
              <a:gd name="T9" fmla="*/ 674 h 674"/>
              <a:gd name="T10" fmla="*/ 282 w 617"/>
              <a:gd name="T11" fmla="*/ 674 h 674"/>
              <a:gd name="T12" fmla="*/ 617 w 617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7" h="674">
                <a:moveTo>
                  <a:pt x="617" y="337"/>
                </a:moveTo>
                <a:lnTo>
                  <a:pt x="282" y="0"/>
                </a:lnTo>
                <a:lnTo>
                  <a:pt x="0" y="0"/>
                </a:lnTo>
                <a:lnTo>
                  <a:pt x="334" y="337"/>
                </a:lnTo>
                <a:lnTo>
                  <a:pt x="0" y="674"/>
                </a:lnTo>
                <a:lnTo>
                  <a:pt x="282" y="674"/>
                </a:lnTo>
                <a:lnTo>
                  <a:pt x="617" y="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950198" y="2741360"/>
            <a:ext cx="978361" cy="1069224"/>
          </a:xfrm>
          <a:custGeom>
            <a:avLst/>
            <a:gdLst>
              <a:gd name="T0" fmla="*/ 617 w 617"/>
              <a:gd name="T1" fmla="*/ 337 h 674"/>
              <a:gd name="T2" fmla="*/ 283 w 617"/>
              <a:gd name="T3" fmla="*/ 0 h 674"/>
              <a:gd name="T4" fmla="*/ 0 w 617"/>
              <a:gd name="T5" fmla="*/ 0 h 674"/>
              <a:gd name="T6" fmla="*/ 335 w 617"/>
              <a:gd name="T7" fmla="*/ 337 h 674"/>
              <a:gd name="T8" fmla="*/ 0 w 617"/>
              <a:gd name="T9" fmla="*/ 674 h 674"/>
              <a:gd name="T10" fmla="*/ 283 w 617"/>
              <a:gd name="T11" fmla="*/ 674 h 674"/>
              <a:gd name="T12" fmla="*/ 617 w 617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7" h="674">
                <a:moveTo>
                  <a:pt x="617" y="337"/>
                </a:moveTo>
                <a:lnTo>
                  <a:pt x="283" y="0"/>
                </a:lnTo>
                <a:lnTo>
                  <a:pt x="0" y="0"/>
                </a:lnTo>
                <a:lnTo>
                  <a:pt x="335" y="337"/>
                </a:lnTo>
                <a:lnTo>
                  <a:pt x="0" y="674"/>
                </a:lnTo>
                <a:lnTo>
                  <a:pt x="283" y="674"/>
                </a:lnTo>
                <a:lnTo>
                  <a:pt x="617" y="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283558" y="2741360"/>
            <a:ext cx="980474" cy="1069224"/>
          </a:xfrm>
          <a:custGeom>
            <a:avLst/>
            <a:gdLst>
              <a:gd name="T0" fmla="*/ 618 w 618"/>
              <a:gd name="T1" fmla="*/ 337 h 674"/>
              <a:gd name="T2" fmla="*/ 283 w 618"/>
              <a:gd name="T3" fmla="*/ 0 h 674"/>
              <a:gd name="T4" fmla="*/ 0 w 618"/>
              <a:gd name="T5" fmla="*/ 0 h 674"/>
              <a:gd name="T6" fmla="*/ 335 w 618"/>
              <a:gd name="T7" fmla="*/ 337 h 674"/>
              <a:gd name="T8" fmla="*/ 0 w 618"/>
              <a:gd name="T9" fmla="*/ 674 h 674"/>
              <a:gd name="T10" fmla="*/ 283 w 618"/>
              <a:gd name="T11" fmla="*/ 674 h 674"/>
              <a:gd name="T12" fmla="*/ 618 w 618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8" h="674">
                <a:moveTo>
                  <a:pt x="618" y="337"/>
                </a:moveTo>
                <a:lnTo>
                  <a:pt x="283" y="0"/>
                </a:lnTo>
                <a:lnTo>
                  <a:pt x="0" y="0"/>
                </a:lnTo>
                <a:lnTo>
                  <a:pt x="335" y="337"/>
                </a:lnTo>
                <a:lnTo>
                  <a:pt x="0" y="674"/>
                </a:lnTo>
                <a:lnTo>
                  <a:pt x="283" y="674"/>
                </a:lnTo>
                <a:lnTo>
                  <a:pt x="618" y="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8619032" y="2741360"/>
            <a:ext cx="969910" cy="1069224"/>
          </a:xfrm>
          <a:custGeom>
            <a:avLst/>
            <a:gdLst>
              <a:gd name="T0" fmla="*/ 612 w 612"/>
              <a:gd name="T1" fmla="*/ 337 h 674"/>
              <a:gd name="T2" fmla="*/ 283 w 612"/>
              <a:gd name="T3" fmla="*/ 0 h 674"/>
              <a:gd name="T4" fmla="*/ 0 w 612"/>
              <a:gd name="T5" fmla="*/ 0 h 674"/>
              <a:gd name="T6" fmla="*/ 329 w 612"/>
              <a:gd name="T7" fmla="*/ 337 h 674"/>
              <a:gd name="T8" fmla="*/ 0 w 612"/>
              <a:gd name="T9" fmla="*/ 674 h 674"/>
              <a:gd name="T10" fmla="*/ 283 w 612"/>
              <a:gd name="T11" fmla="*/ 674 h 674"/>
              <a:gd name="T12" fmla="*/ 612 w 612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2" h="674">
                <a:moveTo>
                  <a:pt x="612" y="337"/>
                </a:moveTo>
                <a:lnTo>
                  <a:pt x="283" y="0"/>
                </a:lnTo>
                <a:lnTo>
                  <a:pt x="0" y="0"/>
                </a:lnTo>
                <a:lnTo>
                  <a:pt x="329" y="337"/>
                </a:lnTo>
                <a:lnTo>
                  <a:pt x="0" y="674"/>
                </a:lnTo>
                <a:lnTo>
                  <a:pt x="283" y="674"/>
                </a:lnTo>
                <a:lnTo>
                  <a:pt x="612" y="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31901" y="1813713"/>
            <a:ext cx="566308" cy="5705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978093" y="2466658"/>
            <a:ext cx="2806186" cy="2373002"/>
          </a:xfrm>
          <a:custGeom>
            <a:avLst/>
            <a:gdLst>
              <a:gd name="T0" fmla="*/ 303 w 307"/>
              <a:gd name="T1" fmla="*/ 233 h 258"/>
              <a:gd name="T2" fmla="*/ 262 w 307"/>
              <a:gd name="T3" fmla="*/ 161 h 258"/>
              <a:gd name="T4" fmla="*/ 242 w 307"/>
              <a:gd name="T5" fmla="*/ 144 h 258"/>
              <a:gd name="T6" fmla="*/ 187 w 307"/>
              <a:gd name="T7" fmla="*/ 125 h 258"/>
              <a:gd name="T8" fmla="*/ 196 w 307"/>
              <a:gd name="T9" fmla="*/ 39 h 258"/>
              <a:gd name="T10" fmla="*/ 213 w 307"/>
              <a:gd name="T11" fmla="*/ 56 h 258"/>
              <a:gd name="T12" fmla="*/ 237 w 307"/>
              <a:gd name="T13" fmla="*/ 66 h 258"/>
              <a:gd name="T14" fmla="*/ 253 w 307"/>
              <a:gd name="T15" fmla="*/ 61 h 258"/>
              <a:gd name="T16" fmla="*/ 288 w 307"/>
              <a:gd name="T17" fmla="*/ 43 h 258"/>
              <a:gd name="T18" fmla="*/ 293 w 307"/>
              <a:gd name="T19" fmla="*/ 26 h 258"/>
              <a:gd name="T20" fmla="*/ 293 w 307"/>
              <a:gd name="T21" fmla="*/ 26 h 258"/>
              <a:gd name="T22" fmla="*/ 275 w 307"/>
              <a:gd name="T23" fmla="*/ 20 h 258"/>
              <a:gd name="T24" fmla="*/ 241 w 307"/>
              <a:gd name="T25" fmla="*/ 39 h 258"/>
              <a:gd name="T26" fmla="*/ 231 w 307"/>
              <a:gd name="T27" fmla="*/ 37 h 258"/>
              <a:gd name="T28" fmla="*/ 211 w 307"/>
              <a:gd name="T29" fmla="*/ 18 h 258"/>
              <a:gd name="T30" fmla="*/ 180 w 307"/>
              <a:gd name="T31" fmla="*/ 4 h 258"/>
              <a:gd name="T32" fmla="*/ 149 w 307"/>
              <a:gd name="T33" fmla="*/ 1 h 258"/>
              <a:gd name="T34" fmla="*/ 122 w 307"/>
              <a:gd name="T35" fmla="*/ 4 h 258"/>
              <a:gd name="T36" fmla="*/ 81 w 307"/>
              <a:gd name="T37" fmla="*/ 21 h 258"/>
              <a:gd name="T38" fmla="*/ 59 w 307"/>
              <a:gd name="T39" fmla="*/ 49 h 258"/>
              <a:gd name="T40" fmla="*/ 52 w 307"/>
              <a:gd name="T41" fmla="*/ 102 h 258"/>
              <a:gd name="T42" fmla="*/ 63 w 307"/>
              <a:gd name="T43" fmla="*/ 117 h 258"/>
              <a:gd name="T44" fmla="*/ 64 w 307"/>
              <a:gd name="T45" fmla="*/ 117 h 258"/>
              <a:gd name="T46" fmla="*/ 78 w 307"/>
              <a:gd name="T47" fmla="*/ 106 h 258"/>
              <a:gd name="T48" fmla="*/ 84 w 307"/>
              <a:gd name="T49" fmla="*/ 52 h 258"/>
              <a:gd name="T50" fmla="*/ 90 w 307"/>
              <a:gd name="T51" fmla="*/ 45 h 258"/>
              <a:gd name="T52" fmla="*/ 132 w 307"/>
              <a:gd name="T53" fmla="*/ 28 h 258"/>
              <a:gd name="T54" fmla="*/ 122 w 307"/>
              <a:gd name="T55" fmla="*/ 128 h 258"/>
              <a:gd name="T56" fmla="*/ 87 w 307"/>
              <a:gd name="T57" fmla="*/ 197 h 258"/>
              <a:gd name="T58" fmla="*/ 83 w 307"/>
              <a:gd name="T59" fmla="*/ 200 h 258"/>
              <a:gd name="T60" fmla="*/ 78 w 307"/>
              <a:gd name="T61" fmla="*/ 199 h 258"/>
              <a:gd name="T62" fmla="*/ 26 w 307"/>
              <a:gd name="T63" fmla="*/ 162 h 258"/>
              <a:gd name="T64" fmla="*/ 5 w 307"/>
              <a:gd name="T65" fmla="*/ 166 h 258"/>
              <a:gd name="T66" fmla="*/ 5 w 307"/>
              <a:gd name="T67" fmla="*/ 166 h 258"/>
              <a:gd name="T68" fmla="*/ 8 w 307"/>
              <a:gd name="T69" fmla="*/ 187 h 258"/>
              <a:gd name="T70" fmla="*/ 60 w 307"/>
              <a:gd name="T71" fmla="*/ 224 h 258"/>
              <a:gd name="T72" fmla="*/ 81 w 307"/>
              <a:gd name="T73" fmla="*/ 231 h 258"/>
              <a:gd name="T74" fmla="*/ 95 w 307"/>
              <a:gd name="T75" fmla="*/ 228 h 258"/>
              <a:gd name="T76" fmla="*/ 115 w 307"/>
              <a:gd name="T77" fmla="*/ 209 h 258"/>
              <a:gd name="T78" fmla="*/ 146 w 307"/>
              <a:gd name="T79" fmla="*/ 147 h 258"/>
              <a:gd name="T80" fmla="*/ 151 w 307"/>
              <a:gd name="T81" fmla="*/ 145 h 258"/>
              <a:gd name="T82" fmla="*/ 232 w 307"/>
              <a:gd name="T83" fmla="*/ 173 h 258"/>
              <a:gd name="T84" fmla="*/ 236 w 307"/>
              <a:gd name="T85" fmla="*/ 176 h 258"/>
              <a:gd name="T86" fmla="*/ 277 w 307"/>
              <a:gd name="T87" fmla="*/ 248 h 258"/>
              <a:gd name="T88" fmla="*/ 297 w 307"/>
              <a:gd name="T89" fmla="*/ 254 h 258"/>
              <a:gd name="T90" fmla="*/ 297 w 307"/>
              <a:gd name="T91" fmla="*/ 253 h 258"/>
              <a:gd name="T92" fmla="*/ 303 w 307"/>
              <a:gd name="T93" fmla="*/ 233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07" h="258">
                <a:moveTo>
                  <a:pt x="303" y="233"/>
                </a:moveTo>
                <a:cubicBezTo>
                  <a:pt x="262" y="161"/>
                  <a:pt x="262" y="161"/>
                  <a:pt x="262" y="161"/>
                </a:cubicBezTo>
                <a:cubicBezTo>
                  <a:pt x="258" y="153"/>
                  <a:pt x="251" y="147"/>
                  <a:pt x="242" y="144"/>
                </a:cubicBezTo>
                <a:cubicBezTo>
                  <a:pt x="187" y="125"/>
                  <a:pt x="187" y="125"/>
                  <a:pt x="187" y="125"/>
                </a:cubicBezTo>
                <a:cubicBezTo>
                  <a:pt x="196" y="39"/>
                  <a:pt x="196" y="39"/>
                  <a:pt x="196" y="39"/>
                </a:cubicBezTo>
                <a:cubicBezTo>
                  <a:pt x="213" y="56"/>
                  <a:pt x="213" y="56"/>
                  <a:pt x="213" y="56"/>
                </a:cubicBezTo>
                <a:cubicBezTo>
                  <a:pt x="220" y="62"/>
                  <a:pt x="228" y="66"/>
                  <a:pt x="237" y="66"/>
                </a:cubicBezTo>
                <a:cubicBezTo>
                  <a:pt x="243" y="66"/>
                  <a:pt x="248" y="64"/>
                  <a:pt x="253" y="61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94" y="40"/>
                  <a:pt x="296" y="32"/>
                  <a:pt x="293" y="26"/>
                </a:cubicBezTo>
                <a:cubicBezTo>
                  <a:pt x="293" y="26"/>
                  <a:pt x="293" y="26"/>
                  <a:pt x="293" y="26"/>
                </a:cubicBezTo>
                <a:cubicBezTo>
                  <a:pt x="289" y="19"/>
                  <a:pt x="282" y="17"/>
                  <a:pt x="275" y="20"/>
                </a:cubicBezTo>
                <a:cubicBezTo>
                  <a:pt x="241" y="39"/>
                  <a:pt x="241" y="39"/>
                  <a:pt x="241" y="39"/>
                </a:cubicBezTo>
                <a:cubicBezTo>
                  <a:pt x="238" y="40"/>
                  <a:pt x="234" y="40"/>
                  <a:pt x="231" y="37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03" y="10"/>
                  <a:pt x="192" y="5"/>
                  <a:pt x="180" y="4"/>
                </a:cubicBezTo>
                <a:cubicBezTo>
                  <a:pt x="149" y="1"/>
                  <a:pt x="149" y="1"/>
                  <a:pt x="149" y="1"/>
                </a:cubicBezTo>
                <a:cubicBezTo>
                  <a:pt x="140" y="0"/>
                  <a:pt x="131" y="1"/>
                  <a:pt x="122" y="4"/>
                </a:cubicBezTo>
                <a:cubicBezTo>
                  <a:pt x="81" y="21"/>
                  <a:pt x="81" y="21"/>
                  <a:pt x="81" y="21"/>
                </a:cubicBezTo>
                <a:cubicBezTo>
                  <a:pt x="69" y="25"/>
                  <a:pt x="60" y="36"/>
                  <a:pt x="59" y="49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1" y="109"/>
                  <a:pt x="56" y="116"/>
                  <a:pt x="63" y="117"/>
                </a:cubicBezTo>
                <a:cubicBezTo>
                  <a:pt x="64" y="117"/>
                  <a:pt x="64" y="117"/>
                  <a:pt x="64" y="117"/>
                </a:cubicBezTo>
                <a:cubicBezTo>
                  <a:pt x="71" y="118"/>
                  <a:pt x="77" y="113"/>
                  <a:pt x="78" y="106"/>
                </a:cubicBezTo>
                <a:cubicBezTo>
                  <a:pt x="84" y="52"/>
                  <a:pt x="84" y="52"/>
                  <a:pt x="84" y="52"/>
                </a:cubicBezTo>
                <a:cubicBezTo>
                  <a:pt x="85" y="49"/>
                  <a:pt x="87" y="46"/>
                  <a:pt x="90" y="45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87" y="197"/>
                  <a:pt x="87" y="197"/>
                  <a:pt x="87" y="197"/>
                </a:cubicBezTo>
                <a:cubicBezTo>
                  <a:pt x="86" y="199"/>
                  <a:pt x="84" y="200"/>
                  <a:pt x="83" y="200"/>
                </a:cubicBezTo>
                <a:cubicBezTo>
                  <a:pt x="82" y="201"/>
                  <a:pt x="80" y="201"/>
                  <a:pt x="78" y="199"/>
                </a:cubicBezTo>
                <a:cubicBezTo>
                  <a:pt x="26" y="162"/>
                  <a:pt x="26" y="162"/>
                  <a:pt x="26" y="162"/>
                </a:cubicBezTo>
                <a:cubicBezTo>
                  <a:pt x="19" y="157"/>
                  <a:pt x="10" y="159"/>
                  <a:pt x="5" y="166"/>
                </a:cubicBezTo>
                <a:cubicBezTo>
                  <a:pt x="5" y="166"/>
                  <a:pt x="5" y="166"/>
                  <a:pt x="5" y="166"/>
                </a:cubicBezTo>
                <a:cubicBezTo>
                  <a:pt x="0" y="173"/>
                  <a:pt x="1" y="182"/>
                  <a:pt x="8" y="187"/>
                </a:cubicBezTo>
                <a:cubicBezTo>
                  <a:pt x="60" y="224"/>
                  <a:pt x="60" y="224"/>
                  <a:pt x="60" y="224"/>
                </a:cubicBezTo>
                <a:cubicBezTo>
                  <a:pt x="66" y="228"/>
                  <a:pt x="74" y="231"/>
                  <a:pt x="81" y="231"/>
                </a:cubicBezTo>
                <a:cubicBezTo>
                  <a:pt x="86" y="231"/>
                  <a:pt x="90" y="230"/>
                  <a:pt x="95" y="228"/>
                </a:cubicBezTo>
                <a:cubicBezTo>
                  <a:pt x="104" y="225"/>
                  <a:pt x="111" y="218"/>
                  <a:pt x="115" y="209"/>
                </a:cubicBezTo>
                <a:cubicBezTo>
                  <a:pt x="146" y="147"/>
                  <a:pt x="146" y="147"/>
                  <a:pt x="146" y="147"/>
                </a:cubicBezTo>
                <a:cubicBezTo>
                  <a:pt x="147" y="145"/>
                  <a:pt x="149" y="144"/>
                  <a:pt x="151" y="145"/>
                </a:cubicBezTo>
                <a:cubicBezTo>
                  <a:pt x="232" y="173"/>
                  <a:pt x="232" y="173"/>
                  <a:pt x="232" y="173"/>
                </a:cubicBezTo>
                <a:cubicBezTo>
                  <a:pt x="234" y="173"/>
                  <a:pt x="235" y="174"/>
                  <a:pt x="236" y="176"/>
                </a:cubicBezTo>
                <a:cubicBezTo>
                  <a:pt x="277" y="248"/>
                  <a:pt x="277" y="248"/>
                  <a:pt x="277" y="248"/>
                </a:cubicBezTo>
                <a:cubicBezTo>
                  <a:pt x="281" y="255"/>
                  <a:pt x="290" y="258"/>
                  <a:pt x="297" y="254"/>
                </a:cubicBezTo>
                <a:cubicBezTo>
                  <a:pt x="297" y="253"/>
                  <a:pt x="297" y="253"/>
                  <a:pt x="297" y="253"/>
                </a:cubicBezTo>
                <a:cubicBezTo>
                  <a:pt x="305" y="249"/>
                  <a:pt x="307" y="240"/>
                  <a:pt x="303" y="2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V="1">
            <a:off x="6121358" y="1813713"/>
            <a:ext cx="363452" cy="92553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883086" y="3812698"/>
            <a:ext cx="483899" cy="13016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flipV="1">
            <a:off x="8866264" y="1813713"/>
            <a:ext cx="363452" cy="92553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562486" y="3812698"/>
            <a:ext cx="483899" cy="13016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682347" y="1516706"/>
            <a:ext cx="1708413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场地搭建？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6696365" y="1884797"/>
            <a:ext cx="1908648" cy="8394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自行绘制打印场地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拆下蚊帐架作为支架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多重胶带固定位置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9357003" y="1516706"/>
            <a:ext cx="170841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算法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354727" y="1884797"/>
            <a:ext cx="2701965" cy="8379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头部不固定：需要自动校正算法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小车坐标系和图像坐标系不统一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眼动数据不稳定：定时 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Pause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561915" y="4736984"/>
            <a:ext cx="1694394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眼动追踪设备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5603180" y="5114362"/>
            <a:ext cx="2283519" cy="11410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开发版本，没有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API 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错误的图像传输：正则清洗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延时和掉帧严重：没办法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4.Wifi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质量决定传输速度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264766" y="4736984"/>
            <a:ext cx="170841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小车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278784" y="5105075"/>
            <a:ext cx="2643216" cy="11396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GPIO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，但缺少现成串口导致陀螺仪无法使用：双色方案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连接问题：固定唯一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WiFi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远程 </a:t>
            </a:r>
            <a:r>
              <a:rPr lang="en-US" altLang="zh-CN" sz="1400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ssh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Group 2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-1" y="237812"/>
            <a:ext cx="3784279" cy="830997"/>
            <a:chOff x="0" y="172720"/>
            <a:chExt cx="2479040" cy="830997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问题调试：眼动跟踪小车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1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0297" y="2741707"/>
            <a:ext cx="12171407" cy="10681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tx1">
                  <a:alpha val="5000"/>
                  <a:lumMod val="56000"/>
                  <a:lumOff val="44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616836" y="2741360"/>
            <a:ext cx="978362" cy="1069224"/>
          </a:xfrm>
          <a:custGeom>
            <a:avLst/>
            <a:gdLst>
              <a:gd name="T0" fmla="*/ 617 w 617"/>
              <a:gd name="T1" fmla="*/ 337 h 674"/>
              <a:gd name="T2" fmla="*/ 282 w 617"/>
              <a:gd name="T3" fmla="*/ 0 h 674"/>
              <a:gd name="T4" fmla="*/ 0 w 617"/>
              <a:gd name="T5" fmla="*/ 0 h 674"/>
              <a:gd name="T6" fmla="*/ 334 w 617"/>
              <a:gd name="T7" fmla="*/ 337 h 674"/>
              <a:gd name="T8" fmla="*/ 0 w 617"/>
              <a:gd name="T9" fmla="*/ 674 h 674"/>
              <a:gd name="T10" fmla="*/ 282 w 617"/>
              <a:gd name="T11" fmla="*/ 674 h 674"/>
              <a:gd name="T12" fmla="*/ 617 w 617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7" h="674">
                <a:moveTo>
                  <a:pt x="617" y="337"/>
                </a:moveTo>
                <a:lnTo>
                  <a:pt x="282" y="0"/>
                </a:lnTo>
                <a:lnTo>
                  <a:pt x="0" y="0"/>
                </a:lnTo>
                <a:lnTo>
                  <a:pt x="334" y="337"/>
                </a:lnTo>
                <a:lnTo>
                  <a:pt x="0" y="674"/>
                </a:lnTo>
                <a:lnTo>
                  <a:pt x="282" y="674"/>
                </a:lnTo>
                <a:lnTo>
                  <a:pt x="617" y="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950198" y="2741360"/>
            <a:ext cx="978361" cy="1069224"/>
          </a:xfrm>
          <a:custGeom>
            <a:avLst/>
            <a:gdLst>
              <a:gd name="T0" fmla="*/ 617 w 617"/>
              <a:gd name="T1" fmla="*/ 337 h 674"/>
              <a:gd name="T2" fmla="*/ 283 w 617"/>
              <a:gd name="T3" fmla="*/ 0 h 674"/>
              <a:gd name="T4" fmla="*/ 0 w 617"/>
              <a:gd name="T5" fmla="*/ 0 h 674"/>
              <a:gd name="T6" fmla="*/ 335 w 617"/>
              <a:gd name="T7" fmla="*/ 337 h 674"/>
              <a:gd name="T8" fmla="*/ 0 w 617"/>
              <a:gd name="T9" fmla="*/ 674 h 674"/>
              <a:gd name="T10" fmla="*/ 283 w 617"/>
              <a:gd name="T11" fmla="*/ 674 h 674"/>
              <a:gd name="T12" fmla="*/ 617 w 617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7" h="674">
                <a:moveTo>
                  <a:pt x="617" y="337"/>
                </a:moveTo>
                <a:lnTo>
                  <a:pt x="283" y="0"/>
                </a:lnTo>
                <a:lnTo>
                  <a:pt x="0" y="0"/>
                </a:lnTo>
                <a:lnTo>
                  <a:pt x="335" y="337"/>
                </a:lnTo>
                <a:lnTo>
                  <a:pt x="0" y="674"/>
                </a:lnTo>
                <a:lnTo>
                  <a:pt x="283" y="674"/>
                </a:lnTo>
                <a:lnTo>
                  <a:pt x="617" y="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283558" y="2741360"/>
            <a:ext cx="980474" cy="1069224"/>
          </a:xfrm>
          <a:custGeom>
            <a:avLst/>
            <a:gdLst>
              <a:gd name="T0" fmla="*/ 618 w 618"/>
              <a:gd name="T1" fmla="*/ 337 h 674"/>
              <a:gd name="T2" fmla="*/ 283 w 618"/>
              <a:gd name="T3" fmla="*/ 0 h 674"/>
              <a:gd name="T4" fmla="*/ 0 w 618"/>
              <a:gd name="T5" fmla="*/ 0 h 674"/>
              <a:gd name="T6" fmla="*/ 335 w 618"/>
              <a:gd name="T7" fmla="*/ 337 h 674"/>
              <a:gd name="T8" fmla="*/ 0 w 618"/>
              <a:gd name="T9" fmla="*/ 674 h 674"/>
              <a:gd name="T10" fmla="*/ 283 w 618"/>
              <a:gd name="T11" fmla="*/ 674 h 674"/>
              <a:gd name="T12" fmla="*/ 618 w 618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8" h="674">
                <a:moveTo>
                  <a:pt x="618" y="337"/>
                </a:moveTo>
                <a:lnTo>
                  <a:pt x="283" y="0"/>
                </a:lnTo>
                <a:lnTo>
                  <a:pt x="0" y="0"/>
                </a:lnTo>
                <a:lnTo>
                  <a:pt x="335" y="337"/>
                </a:lnTo>
                <a:lnTo>
                  <a:pt x="0" y="674"/>
                </a:lnTo>
                <a:lnTo>
                  <a:pt x="283" y="674"/>
                </a:lnTo>
                <a:lnTo>
                  <a:pt x="618" y="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8619032" y="2741360"/>
            <a:ext cx="969910" cy="1069224"/>
          </a:xfrm>
          <a:custGeom>
            <a:avLst/>
            <a:gdLst>
              <a:gd name="T0" fmla="*/ 612 w 612"/>
              <a:gd name="T1" fmla="*/ 337 h 674"/>
              <a:gd name="T2" fmla="*/ 283 w 612"/>
              <a:gd name="T3" fmla="*/ 0 h 674"/>
              <a:gd name="T4" fmla="*/ 0 w 612"/>
              <a:gd name="T5" fmla="*/ 0 h 674"/>
              <a:gd name="T6" fmla="*/ 329 w 612"/>
              <a:gd name="T7" fmla="*/ 337 h 674"/>
              <a:gd name="T8" fmla="*/ 0 w 612"/>
              <a:gd name="T9" fmla="*/ 674 h 674"/>
              <a:gd name="T10" fmla="*/ 283 w 612"/>
              <a:gd name="T11" fmla="*/ 674 h 674"/>
              <a:gd name="T12" fmla="*/ 612 w 612"/>
              <a:gd name="T13" fmla="*/ 337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2" h="674">
                <a:moveTo>
                  <a:pt x="612" y="337"/>
                </a:moveTo>
                <a:lnTo>
                  <a:pt x="283" y="0"/>
                </a:lnTo>
                <a:lnTo>
                  <a:pt x="0" y="0"/>
                </a:lnTo>
                <a:lnTo>
                  <a:pt x="329" y="337"/>
                </a:lnTo>
                <a:lnTo>
                  <a:pt x="0" y="674"/>
                </a:lnTo>
                <a:lnTo>
                  <a:pt x="283" y="674"/>
                </a:lnTo>
                <a:lnTo>
                  <a:pt x="612" y="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31901" y="1813713"/>
            <a:ext cx="566308" cy="5705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978093" y="2466658"/>
            <a:ext cx="2806186" cy="2373002"/>
          </a:xfrm>
          <a:custGeom>
            <a:avLst/>
            <a:gdLst>
              <a:gd name="T0" fmla="*/ 303 w 307"/>
              <a:gd name="T1" fmla="*/ 233 h 258"/>
              <a:gd name="T2" fmla="*/ 262 w 307"/>
              <a:gd name="T3" fmla="*/ 161 h 258"/>
              <a:gd name="T4" fmla="*/ 242 w 307"/>
              <a:gd name="T5" fmla="*/ 144 h 258"/>
              <a:gd name="T6" fmla="*/ 187 w 307"/>
              <a:gd name="T7" fmla="*/ 125 h 258"/>
              <a:gd name="T8" fmla="*/ 196 w 307"/>
              <a:gd name="T9" fmla="*/ 39 h 258"/>
              <a:gd name="T10" fmla="*/ 213 w 307"/>
              <a:gd name="T11" fmla="*/ 56 h 258"/>
              <a:gd name="T12" fmla="*/ 237 w 307"/>
              <a:gd name="T13" fmla="*/ 66 h 258"/>
              <a:gd name="T14" fmla="*/ 253 w 307"/>
              <a:gd name="T15" fmla="*/ 61 h 258"/>
              <a:gd name="T16" fmla="*/ 288 w 307"/>
              <a:gd name="T17" fmla="*/ 43 h 258"/>
              <a:gd name="T18" fmla="*/ 293 w 307"/>
              <a:gd name="T19" fmla="*/ 26 h 258"/>
              <a:gd name="T20" fmla="*/ 293 w 307"/>
              <a:gd name="T21" fmla="*/ 26 h 258"/>
              <a:gd name="T22" fmla="*/ 275 w 307"/>
              <a:gd name="T23" fmla="*/ 20 h 258"/>
              <a:gd name="T24" fmla="*/ 241 w 307"/>
              <a:gd name="T25" fmla="*/ 39 h 258"/>
              <a:gd name="T26" fmla="*/ 231 w 307"/>
              <a:gd name="T27" fmla="*/ 37 h 258"/>
              <a:gd name="T28" fmla="*/ 211 w 307"/>
              <a:gd name="T29" fmla="*/ 18 h 258"/>
              <a:gd name="T30" fmla="*/ 180 w 307"/>
              <a:gd name="T31" fmla="*/ 4 h 258"/>
              <a:gd name="T32" fmla="*/ 149 w 307"/>
              <a:gd name="T33" fmla="*/ 1 h 258"/>
              <a:gd name="T34" fmla="*/ 122 w 307"/>
              <a:gd name="T35" fmla="*/ 4 h 258"/>
              <a:gd name="T36" fmla="*/ 81 w 307"/>
              <a:gd name="T37" fmla="*/ 21 h 258"/>
              <a:gd name="T38" fmla="*/ 59 w 307"/>
              <a:gd name="T39" fmla="*/ 49 h 258"/>
              <a:gd name="T40" fmla="*/ 52 w 307"/>
              <a:gd name="T41" fmla="*/ 102 h 258"/>
              <a:gd name="T42" fmla="*/ 63 w 307"/>
              <a:gd name="T43" fmla="*/ 117 h 258"/>
              <a:gd name="T44" fmla="*/ 64 w 307"/>
              <a:gd name="T45" fmla="*/ 117 h 258"/>
              <a:gd name="T46" fmla="*/ 78 w 307"/>
              <a:gd name="T47" fmla="*/ 106 h 258"/>
              <a:gd name="T48" fmla="*/ 84 w 307"/>
              <a:gd name="T49" fmla="*/ 52 h 258"/>
              <a:gd name="T50" fmla="*/ 90 w 307"/>
              <a:gd name="T51" fmla="*/ 45 h 258"/>
              <a:gd name="T52" fmla="*/ 132 w 307"/>
              <a:gd name="T53" fmla="*/ 28 h 258"/>
              <a:gd name="T54" fmla="*/ 122 w 307"/>
              <a:gd name="T55" fmla="*/ 128 h 258"/>
              <a:gd name="T56" fmla="*/ 87 w 307"/>
              <a:gd name="T57" fmla="*/ 197 h 258"/>
              <a:gd name="T58" fmla="*/ 83 w 307"/>
              <a:gd name="T59" fmla="*/ 200 h 258"/>
              <a:gd name="T60" fmla="*/ 78 w 307"/>
              <a:gd name="T61" fmla="*/ 199 h 258"/>
              <a:gd name="T62" fmla="*/ 26 w 307"/>
              <a:gd name="T63" fmla="*/ 162 h 258"/>
              <a:gd name="T64" fmla="*/ 5 w 307"/>
              <a:gd name="T65" fmla="*/ 166 h 258"/>
              <a:gd name="T66" fmla="*/ 5 w 307"/>
              <a:gd name="T67" fmla="*/ 166 h 258"/>
              <a:gd name="T68" fmla="*/ 8 w 307"/>
              <a:gd name="T69" fmla="*/ 187 h 258"/>
              <a:gd name="T70" fmla="*/ 60 w 307"/>
              <a:gd name="T71" fmla="*/ 224 h 258"/>
              <a:gd name="T72" fmla="*/ 81 w 307"/>
              <a:gd name="T73" fmla="*/ 231 h 258"/>
              <a:gd name="T74" fmla="*/ 95 w 307"/>
              <a:gd name="T75" fmla="*/ 228 h 258"/>
              <a:gd name="T76" fmla="*/ 115 w 307"/>
              <a:gd name="T77" fmla="*/ 209 h 258"/>
              <a:gd name="T78" fmla="*/ 146 w 307"/>
              <a:gd name="T79" fmla="*/ 147 h 258"/>
              <a:gd name="T80" fmla="*/ 151 w 307"/>
              <a:gd name="T81" fmla="*/ 145 h 258"/>
              <a:gd name="T82" fmla="*/ 232 w 307"/>
              <a:gd name="T83" fmla="*/ 173 h 258"/>
              <a:gd name="T84" fmla="*/ 236 w 307"/>
              <a:gd name="T85" fmla="*/ 176 h 258"/>
              <a:gd name="T86" fmla="*/ 277 w 307"/>
              <a:gd name="T87" fmla="*/ 248 h 258"/>
              <a:gd name="T88" fmla="*/ 297 w 307"/>
              <a:gd name="T89" fmla="*/ 254 h 258"/>
              <a:gd name="T90" fmla="*/ 297 w 307"/>
              <a:gd name="T91" fmla="*/ 253 h 258"/>
              <a:gd name="T92" fmla="*/ 303 w 307"/>
              <a:gd name="T93" fmla="*/ 233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07" h="258">
                <a:moveTo>
                  <a:pt x="303" y="233"/>
                </a:moveTo>
                <a:cubicBezTo>
                  <a:pt x="262" y="161"/>
                  <a:pt x="262" y="161"/>
                  <a:pt x="262" y="161"/>
                </a:cubicBezTo>
                <a:cubicBezTo>
                  <a:pt x="258" y="153"/>
                  <a:pt x="251" y="147"/>
                  <a:pt x="242" y="144"/>
                </a:cubicBezTo>
                <a:cubicBezTo>
                  <a:pt x="187" y="125"/>
                  <a:pt x="187" y="125"/>
                  <a:pt x="187" y="125"/>
                </a:cubicBezTo>
                <a:cubicBezTo>
                  <a:pt x="196" y="39"/>
                  <a:pt x="196" y="39"/>
                  <a:pt x="196" y="39"/>
                </a:cubicBezTo>
                <a:cubicBezTo>
                  <a:pt x="213" y="56"/>
                  <a:pt x="213" y="56"/>
                  <a:pt x="213" y="56"/>
                </a:cubicBezTo>
                <a:cubicBezTo>
                  <a:pt x="220" y="62"/>
                  <a:pt x="228" y="66"/>
                  <a:pt x="237" y="66"/>
                </a:cubicBezTo>
                <a:cubicBezTo>
                  <a:pt x="243" y="66"/>
                  <a:pt x="248" y="64"/>
                  <a:pt x="253" y="61"/>
                </a:cubicBezTo>
                <a:cubicBezTo>
                  <a:pt x="288" y="43"/>
                  <a:pt x="288" y="43"/>
                  <a:pt x="288" y="43"/>
                </a:cubicBezTo>
                <a:cubicBezTo>
                  <a:pt x="294" y="40"/>
                  <a:pt x="296" y="32"/>
                  <a:pt x="293" y="26"/>
                </a:cubicBezTo>
                <a:cubicBezTo>
                  <a:pt x="293" y="26"/>
                  <a:pt x="293" y="26"/>
                  <a:pt x="293" y="26"/>
                </a:cubicBezTo>
                <a:cubicBezTo>
                  <a:pt x="289" y="19"/>
                  <a:pt x="282" y="17"/>
                  <a:pt x="275" y="20"/>
                </a:cubicBezTo>
                <a:cubicBezTo>
                  <a:pt x="241" y="39"/>
                  <a:pt x="241" y="39"/>
                  <a:pt x="241" y="39"/>
                </a:cubicBezTo>
                <a:cubicBezTo>
                  <a:pt x="238" y="40"/>
                  <a:pt x="234" y="40"/>
                  <a:pt x="231" y="37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203" y="10"/>
                  <a:pt x="192" y="5"/>
                  <a:pt x="180" y="4"/>
                </a:cubicBezTo>
                <a:cubicBezTo>
                  <a:pt x="149" y="1"/>
                  <a:pt x="149" y="1"/>
                  <a:pt x="149" y="1"/>
                </a:cubicBezTo>
                <a:cubicBezTo>
                  <a:pt x="140" y="0"/>
                  <a:pt x="131" y="1"/>
                  <a:pt x="122" y="4"/>
                </a:cubicBezTo>
                <a:cubicBezTo>
                  <a:pt x="81" y="21"/>
                  <a:pt x="81" y="21"/>
                  <a:pt x="81" y="21"/>
                </a:cubicBezTo>
                <a:cubicBezTo>
                  <a:pt x="69" y="25"/>
                  <a:pt x="60" y="36"/>
                  <a:pt x="59" y="49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1" y="109"/>
                  <a:pt x="56" y="116"/>
                  <a:pt x="63" y="117"/>
                </a:cubicBezTo>
                <a:cubicBezTo>
                  <a:pt x="64" y="117"/>
                  <a:pt x="64" y="117"/>
                  <a:pt x="64" y="117"/>
                </a:cubicBezTo>
                <a:cubicBezTo>
                  <a:pt x="71" y="118"/>
                  <a:pt x="77" y="113"/>
                  <a:pt x="78" y="106"/>
                </a:cubicBezTo>
                <a:cubicBezTo>
                  <a:pt x="84" y="52"/>
                  <a:pt x="84" y="52"/>
                  <a:pt x="84" y="52"/>
                </a:cubicBezTo>
                <a:cubicBezTo>
                  <a:pt x="85" y="49"/>
                  <a:pt x="87" y="46"/>
                  <a:pt x="90" y="45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87" y="197"/>
                  <a:pt x="87" y="197"/>
                  <a:pt x="87" y="197"/>
                </a:cubicBezTo>
                <a:cubicBezTo>
                  <a:pt x="86" y="199"/>
                  <a:pt x="84" y="200"/>
                  <a:pt x="83" y="200"/>
                </a:cubicBezTo>
                <a:cubicBezTo>
                  <a:pt x="82" y="201"/>
                  <a:pt x="80" y="201"/>
                  <a:pt x="78" y="199"/>
                </a:cubicBezTo>
                <a:cubicBezTo>
                  <a:pt x="26" y="162"/>
                  <a:pt x="26" y="162"/>
                  <a:pt x="26" y="162"/>
                </a:cubicBezTo>
                <a:cubicBezTo>
                  <a:pt x="19" y="157"/>
                  <a:pt x="10" y="159"/>
                  <a:pt x="5" y="166"/>
                </a:cubicBezTo>
                <a:cubicBezTo>
                  <a:pt x="5" y="166"/>
                  <a:pt x="5" y="166"/>
                  <a:pt x="5" y="166"/>
                </a:cubicBezTo>
                <a:cubicBezTo>
                  <a:pt x="0" y="173"/>
                  <a:pt x="1" y="182"/>
                  <a:pt x="8" y="187"/>
                </a:cubicBezTo>
                <a:cubicBezTo>
                  <a:pt x="60" y="224"/>
                  <a:pt x="60" y="224"/>
                  <a:pt x="60" y="224"/>
                </a:cubicBezTo>
                <a:cubicBezTo>
                  <a:pt x="66" y="228"/>
                  <a:pt x="74" y="231"/>
                  <a:pt x="81" y="231"/>
                </a:cubicBezTo>
                <a:cubicBezTo>
                  <a:pt x="86" y="231"/>
                  <a:pt x="90" y="230"/>
                  <a:pt x="95" y="228"/>
                </a:cubicBezTo>
                <a:cubicBezTo>
                  <a:pt x="104" y="225"/>
                  <a:pt x="111" y="218"/>
                  <a:pt x="115" y="209"/>
                </a:cubicBezTo>
                <a:cubicBezTo>
                  <a:pt x="146" y="147"/>
                  <a:pt x="146" y="147"/>
                  <a:pt x="146" y="147"/>
                </a:cubicBezTo>
                <a:cubicBezTo>
                  <a:pt x="147" y="145"/>
                  <a:pt x="149" y="144"/>
                  <a:pt x="151" y="145"/>
                </a:cubicBezTo>
                <a:cubicBezTo>
                  <a:pt x="232" y="173"/>
                  <a:pt x="232" y="173"/>
                  <a:pt x="232" y="173"/>
                </a:cubicBezTo>
                <a:cubicBezTo>
                  <a:pt x="234" y="173"/>
                  <a:pt x="235" y="174"/>
                  <a:pt x="236" y="176"/>
                </a:cubicBezTo>
                <a:cubicBezTo>
                  <a:pt x="277" y="248"/>
                  <a:pt x="277" y="248"/>
                  <a:pt x="277" y="248"/>
                </a:cubicBezTo>
                <a:cubicBezTo>
                  <a:pt x="281" y="255"/>
                  <a:pt x="290" y="258"/>
                  <a:pt x="297" y="254"/>
                </a:cubicBezTo>
                <a:cubicBezTo>
                  <a:pt x="297" y="253"/>
                  <a:pt x="297" y="253"/>
                  <a:pt x="297" y="253"/>
                </a:cubicBezTo>
                <a:cubicBezTo>
                  <a:pt x="305" y="249"/>
                  <a:pt x="307" y="240"/>
                  <a:pt x="303" y="2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b="1" dirty="0">
              <a:latin typeface="Source Sans Pro" charset="0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V="1">
            <a:off x="6121358" y="1813713"/>
            <a:ext cx="363452" cy="92553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883086" y="3812698"/>
            <a:ext cx="483899" cy="13016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flipV="1">
            <a:off x="8866264" y="1813713"/>
            <a:ext cx="363452" cy="92553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2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562486" y="3812698"/>
            <a:ext cx="483899" cy="1301664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Source Sans Pro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682347" y="1516706"/>
            <a:ext cx="1708413" cy="3354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双重神经网络？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6696365" y="1884797"/>
            <a:ext cx="1908648" cy="8394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挤占图像传输通道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尴尬的内存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超过限度的电流索取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9357003" y="1516706"/>
            <a:ext cx="170841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综合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9354727" y="1884797"/>
            <a:ext cx="2837273" cy="79637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网络效果不够理想：加入自定义数据再训练一下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方便调试：使用在线</a:t>
            </a:r>
            <a:r>
              <a:rPr lang="en-US" altLang="zh-CN" sz="1400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ipynb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561915" y="4736984"/>
            <a:ext cx="1694394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眼动追踪设备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5603181" y="5114362"/>
            <a:ext cx="1945286" cy="11410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开发版本，没有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API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错误的图像传输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延时和掉帧严重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4.Wifi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质量决定传输速度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264766" y="4736984"/>
            <a:ext cx="1708413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注视判断？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278784" y="5105075"/>
            <a:ext cx="2389216" cy="7948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不稳定的传输图像：放弃对于图像的处理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仅仅识别眼球动向</a:t>
            </a:r>
            <a:endParaRPr lang="en-US" altLang="zh-CN" sz="14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Group 2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-1" y="237812"/>
            <a:ext cx="3784279" cy="830997"/>
            <a:chOff x="0" y="172720"/>
            <a:chExt cx="2479040" cy="830997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问题调试：自跟随小车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48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297347" y="1667502"/>
            <a:ext cx="1678866" cy="3522998"/>
            <a:chOff x="3122439" y="1770361"/>
            <a:chExt cx="1819070" cy="38172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 flipV="1">
              <a:off x="3122439" y="3678965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3122439" y="1770361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215787" y="1667501"/>
            <a:ext cx="1678867" cy="3522999"/>
            <a:chOff x="7660639" y="1770361"/>
            <a:chExt cx="1819071" cy="381720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H="1" flipV="1">
              <a:off x="7660639" y="3678965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H="1">
              <a:off x="7660639" y="1770361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5147069" y="1818123"/>
            <a:ext cx="189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/>
              <a:t>04</a:t>
            </a:r>
            <a:endParaRPr lang="zh-CN" altLang="en-US" sz="8000" dirty="0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833314" y="3013502"/>
            <a:ext cx="452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/>
              <a:t>成果展示</a:t>
            </a: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4668520" y="3874979"/>
            <a:ext cx="285496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3C4B441-3461-4AB0-AB54-EE98C8C60805}"/>
              </a:ext>
            </a:extLst>
          </p:cNvPr>
          <p:cNvSpPr txBox="1"/>
          <p:nvPr/>
        </p:nvSpPr>
        <p:spPr>
          <a:xfrm>
            <a:off x="4713292" y="3978742"/>
            <a:ext cx="276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Achievement of Project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7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-1" y="237812"/>
            <a:ext cx="4010025" cy="830997"/>
            <a:chOff x="0" y="172720"/>
            <a:chExt cx="2479040" cy="830997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成果展示：眼动追踪小车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DC318C8-6A5D-49B7-AFD3-0D059DE27D36}"/>
              </a:ext>
            </a:extLst>
          </p:cNvPr>
          <p:cNvGrpSpPr/>
          <p:nvPr/>
        </p:nvGrpSpPr>
        <p:grpSpPr>
          <a:xfrm>
            <a:off x="1835788" y="833519"/>
            <a:ext cx="8520423" cy="2781969"/>
            <a:chOff x="-5308600" y="839960"/>
            <a:chExt cx="16637000" cy="543207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471CFC7-EE19-4D7D-BD30-A660656CA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308600" y="839960"/>
              <a:ext cx="12192000" cy="543207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BBC6C33-EFBB-43BC-BEDB-D1FE9A02D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51"/>
            <a:stretch/>
          </p:blipFill>
          <p:spPr>
            <a:xfrm>
              <a:off x="6883400" y="839960"/>
              <a:ext cx="4445000" cy="5432079"/>
            </a:xfrm>
            <a:prstGeom prst="rect">
              <a:avLst/>
            </a:prstGeom>
          </p:spPr>
        </p:pic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8EAF91C4-E02C-4BE2-B5A0-801FC2A2B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15" y="3826701"/>
            <a:ext cx="2813169" cy="27819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37A98F8-3EF4-4EA7-AED8-261F2476E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390" y="3826701"/>
            <a:ext cx="2813169" cy="278726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55CEEC1-E730-4CC2-B49F-5C3C49E907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r="34531"/>
          <a:stretch/>
        </p:blipFill>
        <p:spPr>
          <a:xfrm>
            <a:off x="698441" y="3826701"/>
            <a:ext cx="2900612" cy="27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3581400" cy="830997"/>
            <a:chOff x="0" y="172720"/>
            <a:chExt cx="2479040" cy="830997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成果展示：自跟随小车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98EDD6C3-B269-4FFC-B346-C7310214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29" y="912166"/>
            <a:ext cx="3329986" cy="260831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F36A52B-3789-49B9-88CA-EFE8EF270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685" y="912166"/>
            <a:ext cx="3477756" cy="260831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95914D3-17F1-46C3-858B-51821F17B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685" y="3714751"/>
            <a:ext cx="3477756" cy="301025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9BE04D1-7A33-4DC7-A3A0-3040C9A7D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329" y="3714750"/>
            <a:ext cx="3027068" cy="30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出自【趣你的PPT】(微信:qunideppt)：最优质的PPT资源库"/>
          <p:cNvSpPr txBox="1"/>
          <p:nvPr/>
        </p:nvSpPr>
        <p:spPr>
          <a:xfrm>
            <a:off x="5540680" y="2593139"/>
            <a:ext cx="5271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谢谢大家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5704268" y="3476107"/>
            <a:ext cx="4944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262626"/>
                </a:solidFill>
                <a:latin typeface="+mn-ea"/>
              </a:rPr>
              <a:t>欢迎大家的提问</a:t>
            </a:r>
            <a:endParaRPr lang="en-US" altLang="zh-CN" sz="1400" dirty="0">
              <a:solidFill>
                <a:srgbClr val="262626"/>
              </a:solidFill>
              <a:latin typeface="+mn-ea"/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5704268" y="3410351"/>
            <a:ext cx="4944302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2044649" y="1"/>
            <a:ext cx="3272780" cy="6858000"/>
            <a:chOff x="2258009" y="1"/>
            <a:chExt cx="3272780" cy="6858000"/>
          </a:xfrm>
        </p:grpSpPr>
        <p:sp>
          <p:nvSpPr>
            <p:cNvPr id="45" name="出自【趣你的PPT】(微信:qunideppt)：最优质的PPT资源库"/>
            <p:cNvSpPr/>
            <p:nvPr/>
          </p:nvSpPr>
          <p:spPr>
            <a:xfrm>
              <a:off x="2258009" y="1"/>
              <a:ext cx="1250302" cy="3424136"/>
            </a:xfrm>
            <a:prstGeom prst="flowChartInputOutpu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 flipV="1">
              <a:off x="2258009" y="3424138"/>
              <a:ext cx="3272780" cy="343386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3247053" y="1"/>
            <a:ext cx="3272782" cy="6858000"/>
            <a:chOff x="3247053" y="1"/>
            <a:chExt cx="3272782" cy="6858000"/>
          </a:xfrm>
        </p:grpSpPr>
        <p:sp>
          <p:nvSpPr>
            <p:cNvPr id="48" name="出自【趣你的PPT】(微信:qunideppt)：最优质的PPT资源库"/>
            <p:cNvSpPr/>
            <p:nvPr/>
          </p:nvSpPr>
          <p:spPr>
            <a:xfrm>
              <a:off x="3247053" y="1"/>
              <a:ext cx="1250302" cy="3424136"/>
            </a:xfrm>
            <a:prstGeom prst="flowChartInputOutput">
              <a:avLst/>
            </a:pr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 flipV="1">
              <a:off x="3247054" y="3424137"/>
              <a:ext cx="3272781" cy="343386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52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 flipV="1">
            <a:off x="205689" y="3424137"/>
            <a:ext cx="3272780" cy="3433863"/>
          </a:xfrm>
          <a:custGeom>
            <a:avLst/>
            <a:gdLst>
              <a:gd name="connsiteX0" fmla="*/ 0 w 3272780"/>
              <a:gd name="connsiteY0" fmla="*/ 3433863 h 3433863"/>
              <a:gd name="connsiteX1" fmla="*/ 989044 w 3272780"/>
              <a:gd name="connsiteY1" fmla="*/ 3433863 h 3433863"/>
              <a:gd name="connsiteX2" fmla="*/ 3272780 w 3272780"/>
              <a:gd name="connsiteY2" fmla="*/ 0 h 3433863"/>
              <a:gd name="connsiteX3" fmla="*/ 2283736 w 3272780"/>
              <a:gd name="connsiteY3" fmla="*/ 0 h 343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2780" h="3433863">
                <a:moveTo>
                  <a:pt x="0" y="3433863"/>
                </a:moveTo>
                <a:lnTo>
                  <a:pt x="989044" y="3433863"/>
                </a:lnTo>
                <a:lnTo>
                  <a:pt x="3272780" y="0"/>
                </a:lnTo>
                <a:lnTo>
                  <a:pt x="2283736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205689" y="-9729"/>
            <a:ext cx="3272780" cy="3433863"/>
          </a:xfrm>
          <a:custGeom>
            <a:avLst/>
            <a:gdLst>
              <a:gd name="connsiteX0" fmla="*/ 0 w 3272780"/>
              <a:gd name="connsiteY0" fmla="*/ 3433863 h 3433863"/>
              <a:gd name="connsiteX1" fmla="*/ 989044 w 3272780"/>
              <a:gd name="connsiteY1" fmla="*/ 3433863 h 3433863"/>
              <a:gd name="connsiteX2" fmla="*/ 3272780 w 3272780"/>
              <a:gd name="connsiteY2" fmla="*/ 0 h 3433863"/>
              <a:gd name="connsiteX3" fmla="*/ 2283736 w 3272780"/>
              <a:gd name="connsiteY3" fmla="*/ 0 h 343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2780" h="3433863">
                <a:moveTo>
                  <a:pt x="0" y="3433863"/>
                </a:moveTo>
                <a:lnTo>
                  <a:pt x="989044" y="3433863"/>
                </a:lnTo>
                <a:lnTo>
                  <a:pt x="3272780" y="0"/>
                </a:lnTo>
                <a:lnTo>
                  <a:pt x="2283736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401250" y="-9731"/>
            <a:ext cx="3272781" cy="6867729"/>
            <a:chOff x="1194734" y="-9729"/>
            <a:chExt cx="3272781" cy="686772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 flipV="1">
              <a:off x="1194734" y="3424136"/>
              <a:ext cx="3272781" cy="343386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194734" y="-9729"/>
              <a:ext cx="3272781" cy="343386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出自【趣你的PPT】(微信:qunideppt)：最优质的PPT资源库"/>
          <p:cNvSpPr txBox="1"/>
          <p:nvPr/>
        </p:nvSpPr>
        <p:spPr>
          <a:xfrm>
            <a:off x="4264315" y="947599"/>
            <a:ext cx="18621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4D4D4D"/>
                </a:solidFill>
              </a:rPr>
              <a:t>目录</a:t>
            </a: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4391316" y="1870929"/>
            <a:ext cx="1608165" cy="101600"/>
            <a:chOff x="4609755" y="2023329"/>
            <a:chExt cx="1608165" cy="101600"/>
          </a:xfrm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4609755" y="2023329"/>
              <a:ext cx="1608165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4609755" y="2124929"/>
              <a:ext cx="1608165" cy="0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6760087" y="2494251"/>
            <a:ext cx="3209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选题背景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009130" y="2469696"/>
            <a:ext cx="75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01</a:t>
            </a:r>
            <a:endParaRPr lang="zh-CN" altLang="en-US" sz="3600" dirty="0"/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842734" y="3452603"/>
            <a:ext cx="3119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方案设计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016843" y="3421825"/>
            <a:ext cx="75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02</a:t>
            </a:r>
            <a:endParaRPr lang="zh-CN" altLang="en-US" sz="3600" dirty="0"/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767968" y="4404732"/>
            <a:ext cx="321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问题调试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999481" y="4373954"/>
            <a:ext cx="75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03</a:t>
            </a:r>
            <a:endParaRPr lang="zh-CN" altLang="en-US" sz="3600" dirty="0"/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888658" y="5356862"/>
            <a:ext cx="3067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成果展示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022632" y="5326084"/>
            <a:ext cx="75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04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0153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297347" y="1667502"/>
            <a:ext cx="1678866" cy="3522998"/>
            <a:chOff x="3122439" y="1770361"/>
            <a:chExt cx="1819070" cy="38172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 flipV="1">
              <a:off x="3122439" y="3678965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3122439" y="1770361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215787" y="1667501"/>
            <a:ext cx="1678867" cy="3522999"/>
            <a:chOff x="7660639" y="1770361"/>
            <a:chExt cx="1819071" cy="381720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H="1" flipV="1">
              <a:off x="7660639" y="3678965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H="1">
              <a:off x="7660639" y="1770361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5147069" y="1818123"/>
            <a:ext cx="189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/>
              <a:t>01</a:t>
            </a:r>
            <a:endParaRPr lang="zh-CN" altLang="en-US" sz="8000" dirty="0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833314" y="3013502"/>
            <a:ext cx="452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/>
              <a:t>选题背景</a:t>
            </a: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4668520" y="3874979"/>
            <a:ext cx="285496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3C4B441-3461-4AB0-AB54-EE98C8C60805}"/>
              </a:ext>
            </a:extLst>
          </p:cNvPr>
          <p:cNvSpPr txBox="1"/>
          <p:nvPr/>
        </p:nvSpPr>
        <p:spPr>
          <a:xfrm>
            <a:off x="4758064" y="3978742"/>
            <a:ext cx="267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 of Project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49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145"/>
            <a:ext cx="6400800" cy="3825077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5791201" y="1623145"/>
            <a:ext cx="6400799" cy="38250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6771357" y="2427686"/>
            <a:ext cx="3896643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在一定的场地之内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眼球所看的位置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就是小车到达的位置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6771357" y="1982128"/>
            <a:ext cx="366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你看哪里，我就去哪里</a:t>
            </a:r>
          </a:p>
        </p:txBody>
      </p:sp>
      <p:grpSp>
        <p:nvGrpSpPr>
          <p:cNvPr id="6" name="Group 5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</a:rPr>
                <a:t>选题背景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6FB9CC3-1F51-4696-9933-34238CC77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23145"/>
            <a:ext cx="5791200" cy="3862006"/>
          </a:xfrm>
          <a:prstGeom prst="rect">
            <a:avLst/>
          </a:prstGeom>
        </p:spPr>
      </p:pic>
      <p:sp>
        <p:nvSpPr>
          <p:cNvPr id="11" name="出自【趣你的PPT】(微信:qunideppt)：最优质的PPT资源库">
            <a:extLst>
              <a:ext uri="{FF2B5EF4-FFF2-40B4-BE49-F238E27FC236}">
                <a16:creationId xmlns:a16="http://schemas.microsoft.com/office/drawing/2014/main" id="{58AC16CA-F858-4985-B659-77B055F23EDA}"/>
              </a:ext>
            </a:extLst>
          </p:cNvPr>
          <p:cNvSpPr txBox="1"/>
          <p:nvPr/>
        </p:nvSpPr>
        <p:spPr>
          <a:xfrm>
            <a:off x="6771357" y="3983599"/>
            <a:ext cx="3896643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自动跟随前方人体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但是当检测到人的视野之内有小车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并且人处于睁眼状态时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小车停止跟随，静静等待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并且遇到障碍，自主避障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>
            <a:extLst>
              <a:ext uri="{FF2B5EF4-FFF2-40B4-BE49-F238E27FC236}">
                <a16:creationId xmlns:a16="http://schemas.microsoft.com/office/drawing/2014/main" id="{6BB04641-B139-4184-AFF4-60ED02565053}"/>
              </a:ext>
            </a:extLst>
          </p:cNvPr>
          <p:cNvSpPr txBox="1"/>
          <p:nvPr/>
        </p:nvSpPr>
        <p:spPr>
          <a:xfrm>
            <a:off x="6771357" y="3538041"/>
            <a:ext cx="366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你走，我就偷偷跟着你</a:t>
            </a:r>
          </a:p>
        </p:txBody>
      </p:sp>
    </p:spTree>
    <p:extLst>
      <p:ext uri="{BB962C8B-B14F-4D97-AF65-F5344CB8AC3E}">
        <p14:creationId xmlns:p14="http://schemas.microsoft.com/office/powerpoint/2010/main" val="133630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9364" r="8621" b="9364"/>
          <a:stretch>
            <a:fillRect/>
          </a:stretch>
        </p:blipFill>
        <p:spPr>
          <a:xfrm>
            <a:off x="7477760" y="1493520"/>
            <a:ext cx="2956560" cy="1935628"/>
          </a:xfrm>
          <a:custGeom>
            <a:avLst/>
            <a:gdLst>
              <a:gd name="connsiteX0" fmla="*/ 0 w 2956560"/>
              <a:gd name="connsiteY0" fmla="*/ 0 h 1935628"/>
              <a:gd name="connsiteX1" fmla="*/ 2956560 w 2956560"/>
              <a:gd name="connsiteY1" fmla="*/ 0 h 1935628"/>
              <a:gd name="connsiteX2" fmla="*/ 2956560 w 2956560"/>
              <a:gd name="connsiteY2" fmla="*/ 1935628 h 1935628"/>
              <a:gd name="connsiteX3" fmla="*/ 0 w 2956560"/>
              <a:gd name="connsiteY3" fmla="*/ 1935628 h 193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1935628">
                <a:moveTo>
                  <a:pt x="0" y="0"/>
                </a:moveTo>
                <a:lnTo>
                  <a:pt x="2956560" y="0"/>
                </a:lnTo>
                <a:lnTo>
                  <a:pt x="2956560" y="1935628"/>
                </a:lnTo>
                <a:lnTo>
                  <a:pt x="0" y="1935628"/>
                </a:lnTo>
                <a:close/>
              </a:path>
            </a:pathLst>
          </a:custGeom>
        </p:spPr>
      </p:pic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t="5392" r="12489" b="5775"/>
          <a:stretch>
            <a:fillRect/>
          </a:stretch>
        </p:blipFill>
        <p:spPr>
          <a:xfrm>
            <a:off x="1564640" y="1493520"/>
            <a:ext cx="2956560" cy="1940560"/>
          </a:xfrm>
          <a:custGeom>
            <a:avLst/>
            <a:gdLst>
              <a:gd name="connsiteX0" fmla="*/ 0 w 2956560"/>
              <a:gd name="connsiteY0" fmla="*/ 0 h 1940560"/>
              <a:gd name="connsiteX1" fmla="*/ 2956560 w 2956560"/>
              <a:gd name="connsiteY1" fmla="*/ 0 h 1940560"/>
              <a:gd name="connsiteX2" fmla="*/ 2956560 w 2956560"/>
              <a:gd name="connsiteY2" fmla="*/ 1940560 h 1940560"/>
              <a:gd name="connsiteX3" fmla="*/ 0 w 2956560"/>
              <a:gd name="connsiteY3" fmla="*/ 1940560 h 194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1940560">
                <a:moveTo>
                  <a:pt x="0" y="0"/>
                </a:moveTo>
                <a:lnTo>
                  <a:pt x="2956560" y="0"/>
                </a:lnTo>
                <a:lnTo>
                  <a:pt x="2956560" y="1940560"/>
                </a:lnTo>
                <a:lnTo>
                  <a:pt x="0" y="1940560"/>
                </a:lnTo>
                <a:close/>
              </a:path>
            </a:pathLst>
          </a:custGeom>
        </p:spPr>
      </p:pic>
      <p:pic>
        <p:nvPicPr>
          <p:cNvPr id="24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 t="6856" r="13118" b="6856"/>
          <a:stretch>
            <a:fillRect/>
          </a:stretch>
        </p:blipFill>
        <p:spPr>
          <a:xfrm>
            <a:off x="4521200" y="3434080"/>
            <a:ext cx="2956560" cy="1940560"/>
          </a:xfrm>
          <a:custGeom>
            <a:avLst/>
            <a:gdLst>
              <a:gd name="connsiteX0" fmla="*/ 0 w 2956560"/>
              <a:gd name="connsiteY0" fmla="*/ 0 h 1940560"/>
              <a:gd name="connsiteX1" fmla="*/ 2956560 w 2956560"/>
              <a:gd name="connsiteY1" fmla="*/ 0 h 1940560"/>
              <a:gd name="connsiteX2" fmla="*/ 2956560 w 2956560"/>
              <a:gd name="connsiteY2" fmla="*/ 1940560 h 1940560"/>
              <a:gd name="connsiteX3" fmla="*/ 0 w 2956560"/>
              <a:gd name="connsiteY3" fmla="*/ 1940560 h 194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1940560">
                <a:moveTo>
                  <a:pt x="0" y="0"/>
                </a:moveTo>
                <a:lnTo>
                  <a:pt x="2956560" y="0"/>
                </a:lnTo>
                <a:lnTo>
                  <a:pt x="2956560" y="1940560"/>
                </a:lnTo>
                <a:lnTo>
                  <a:pt x="0" y="1940560"/>
                </a:lnTo>
                <a:close/>
              </a:path>
            </a:pathLst>
          </a:custGeom>
        </p:spPr>
      </p:pic>
      <p:sp>
        <p:nvSpPr>
          <p:cNvPr id="3" name="出自【趣你的PPT】(微信:qunideppt)：最优质的PPT资源库"/>
          <p:cNvSpPr/>
          <p:nvPr/>
        </p:nvSpPr>
        <p:spPr>
          <a:xfrm>
            <a:off x="1564640" y="3434080"/>
            <a:ext cx="2956560" cy="194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521200" y="1493520"/>
            <a:ext cx="2956560" cy="19405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477760" y="3434080"/>
            <a:ext cx="2956560" cy="194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757680" y="3556000"/>
            <a:ext cx="629920" cy="6299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836420" y="3616522"/>
            <a:ext cx="472440" cy="407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670800" y="3556000"/>
            <a:ext cx="629920" cy="6299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749540" y="3616522"/>
            <a:ext cx="472440" cy="407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flipH="1" flipV="1">
            <a:off x="4744720" y="2611120"/>
            <a:ext cx="629920" cy="6299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flipH="1" flipV="1">
            <a:off x="4823460" y="2773242"/>
            <a:ext cx="472440" cy="407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757680" y="4307840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眼动追踪设备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757680" y="4679125"/>
            <a:ext cx="2333999" cy="536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红外反射光，前后双摄镜头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陀螺仪姿态解算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744720" y="1601328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视觉识别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4744720" y="1976760"/>
            <a:ext cx="2333999" cy="5378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Opencv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特征提取，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小型神经网络的视觉识别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670800" y="4287520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Jetson Nano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670800" y="4665396"/>
            <a:ext cx="2759711" cy="536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Nvidia GPU -- 1/3 1080 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Ti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$109, far lower than other Nvidia</a:t>
            </a:r>
          </a:p>
        </p:txBody>
      </p:sp>
      <p:grpSp>
        <p:nvGrpSpPr>
          <p:cNvPr id="29" name="Group 28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2479040" cy="461665"/>
            <a:chOff x="0" y="172720"/>
            <a:chExt cx="2479040" cy="461665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选题背景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178205-56C5-41A8-9388-300EBD53E2F8}"/>
              </a:ext>
            </a:extLst>
          </p:cNvPr>
          <p:cNvGrpSpPr/>
          <p:nvPr/>
        </p:nvGrpSpPr>
        <p:grpSpPr>
          <a:xfrm>
            <a:off x="1562735" y="1491286"/>
            <a:ext cx="2956560" cy="1937714"/>
            <a:chOff x="1562735" y="1491286"/>
            <a:chExt cx="2956560" cy="193771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9AE1833-662D-45DB-8F83-1DE43439F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016"/>
            <a:stretch/>
          </p:blipFill>
          <p:spPr>
            <a:xfrm>
              <a:off x="1562735" y="1644758"/>
              <a:ext cx="2956560" cy="1643778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B1E386B3-5A5B-4477-AFC3-5160746AA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016" b="86498"/>
            <a:stretch/>
          </p:blipFill>
          <p:spPr>
            <a:xfrm>
              <a:off x="1562735" y="1491286"/>
              <a:ext cx="2956560" cy="221957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E48ADDB-60C3-483B-A589-26A8E04E5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016" b="89093"/>
            <a:stretch/>
          </p:blipFill>
          <p:spPr>
            <a:xfrm>
              <a:off x="1562735" y="3249699"/>
              <a:ext cx="2956560" cy="179301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767971F2-DD07-4662-B591-61B9A1B8E0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2"/>
          <a:stretch/>
        </p:blipFill>
        <p:spPr>
          <a:xfrm>
            <a:off x="4519295" y="3438488"/>
            <a:ext cx="2956561" cy="193898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914C51E-53DD-4822-A2DE-9A28A2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94"/>
          <a:stretch/>
        </p:blipFill>
        <p:spPr>
          <a:xfrm>
            <a:off x="7475856" y="1488588"/>
            <a:ext cx="2956560" cy="19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297347" y="1667502"/>
            <a:ext cx="1678866" cy="3522998"/>
            <a:chOff x="3122439" y="1770361"/>
            <a:chExt cx="1819070" cy="38172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 flipV="1">
              <a:off x="3122439" y="3678965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3122439" y="1770361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215787" y="1667501"/>
            <a:ext cx="1678867" cy="3522999"/>
            <a:chOff x="7660639" y="1770361"/>
            <a:chExt cx="1819071" cy="381720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H="1" flipV="1">
              <a:off x="7660639" y="3678965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H="1">
              <a:off x="7660639" y="1770361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5147069" y="1818123"/>
            <a:ext cx="189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/>
              <a:t>02</a:t>
            </a:r>
            <a:endParaRPr lang="zh-CN" altLang="en-US" sz="8000" dirty="0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833314" y="3013502"/>
            <a:ext cx="452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/>
              <a:t>方案设计</a:t>
            </a: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4668520" y="3874979"/>
            <a:ext cx="285496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3C4B441-3461-4AB0-AB54-EE98C8C60805}"/>
              </a:ext>
            </a:extLst>
          </p:cNvPr>
          <p:cNvSpPr txBox="1"/>
          <p:nvPr/>
        </p:nvSpPr>
        <p:spPr>
          <a:xfrm>
            <a:off x="5052382" y="3978742"/>
            <a:ext cx="20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Design of Project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8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774868" y="1088135"/>
            <a:ext cx="1384435" cy="1384435"/>
          </a:xfrm>
          <a:prstGeom prst="donut">
            <a:avLst>
              <a:gd name="adj" fmla="val 110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Group 30"/>
          <p:cNvGrpSpPr/>
          <p:nvPr/>
        </p:nvGrpSpPr>
        <p:grpSpPr>
          <a:xfrm>
            <a:off x="2235311" y="1510503"/>
            <a:ext cx="558800" cy="546100"/>
            <a:chOff x="4913313" y="1749426"/>
            <a:chExt cx="558800" cy="546100"/>
          </a:xfrm>
          <a:solidFill>
            <a:schemeClr val="accent1"/>
          </a:solidFill>
        </p:grpSpPr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3313" y="1795463"/>
              <a:ext cx="463550" cy="500063"/>
            </a:xfrm>
            <a:custGeom>
              <a:avLst/>
              <a:gdLst>
                <a:gd name="T0" fmla="*/ 200 w 208"/>
                <a:gd name="T1" fmla="*/ 224 h 224"/>
                <a:gd name="T2" fmla="*/ 8 w 208"/>
                <a:gd name="T3" fmla="*/ 224 h 224"/>
                <a:gd name="T4" fmla="*/ 0 w 208"/>
                <a:gd name="T5" fmla="*/ 216 h 224"/>
                <a:gd name="T6" fmla="*/ 0 w 208"/>
                <a:gd name="T7" fmla="*/ 8 h 224"/>
                <a:gd name="T8" fmla="*/ 8 w 208"/>
                <a:gd name="T9" fmla="*/ 0 h 224"/>
                <a:gd name="T10" fmla="*/ 169 w 208"/>
                <a:gd name="T11" fmla="*/ 0 h 224"/>
                <a:gd name="T12" fmla="*/ 177 w 208"/>
                <a:gd name="T13" fmla="*/ 8 h 224"/>
                <a:gd name="T14" fmla="*/ 169 w 208"/>
                <a:gd name="T15" fmla="*/ 16 h 224"/>
                <a:gd name="T16" fmla="*/ 16 w 208"/>
                <a:gd name="T17" fmla="*/ 16 h 224"/>
                <a:gd name="T18" fmla="*/ 16 w 208"/>
                <a:gd name="T19" fmla="*/ 208 h 224"/>
                <a:gd name="T20" fmla="*/ 192 w 208"/>
                <a:gd name="T21" fmla="*/ 208 h 224"/>
                <a:gd name="T22" fmla="*/ 192 w 208"/>
                <a:gd name="T23" fmla="*/ 90 h 224"/>
                <a:gd name="T24" fmla="*/ 200 w 208"/>
                <a:gd name="T25" fmla="*/ 82 h 224"/>
                <a:gd name="T26" fmla="*/ 208 w 208"/>
                <a:gd name="T27" fmla="*/ 90 h 224"/>
                <a:gd name="T28" fmla="*/ 208 w 208"/>
                <a:gd name="T29" fmla="*/ 216 h 224"/>
                <a:gd name="T30" fmla="*/ 200 w 208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4">
                  <a:moveTo>
                    <a:pt x="200" y="224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4" y="224"/>
                    <a:pt x="0" y="220"/>
                    <a:pt x="0" y="2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4"/>
                    <a:pt x="177" y="8"/>
                  </a:cubicBezTo>
                  <a:cubicBezTo>
                    <a:pt x="177" y="12"/>
                    <a:pt x="174" y="16"/>
                    <a:pt x="16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2" y="85"/>
                    <a:pt x="196" y="82"/>
                    <a:pt x="200" y="82"/>
                  </a:cubicBezTo>
                  <a:cubicBezTo>
                    <a:pt x="204" y="82"/>
                    <a:pt x="208" y="85"/>
                    <a:pt x="208" y="9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20"/>
                    <a:pt x="204" y="224"/>
                    <a:pt x="20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14925" y="1749426"/>
              <a:ext cx="357188" cy="354013"/>
            </a:xfrm>
            <a:custGeom>
              <a:avLst/>
              <a:gdLst>
                <a:gd name="T0" fmla="*/ 6 w 160"/>
                <a:gd name="T1" fmla="*/ 159 h 159"/>
                <a:gd name="T2" fmla="*/ 2 w 160"/>
                <a:gd name="T3" fmla="*/ 157 h 159"/>
                <a:gd name="T4" fmla="*/ 1 w 160"/>
                <a:gd name="T5" fmla="*/ 151 h 159"/>
                <a:gd name="T6" fmla="*/ 14 w 160"/>
                <a:gd name="T7" fmla="*/ 118 h 159"/>
                <a:gd name="T8" fmla="*/ 16 w 160"/>
                <a:gd name="T9" fmla="*/ 116 h 159"/>
                <a:gd name="T10" fmla="*/ 127 w 160"/>
                <a:gd name="T11" fmla="*/ 5 h 159"/>
                <a:gd name="T12" fmla="*/ 139 w 160"/>
                <a:gd name="T13" fmla="*/ 0 h 159"/>
                <a:gd name="T14" fmla="*/ 158 w 160"/>
                <a:gd name="T15" fmla="*/ 13 h 159"/>
                <a:gd name="T16" fmla="*/ 154 w 160"/>
                <a:gd name="T17" fmla="*/ 32 h 159"/>
                <a:gd name="T18" fmla="*/ 43 w 160"/>
                <a:gd name="T19" fmla="*/ 143 h 159"/>
                <a:gd name="T20" fmla="*/ 41 w 160"/>
                <a:gd name="T21" fmla="*/ 145 h 159"/>
                <a:gd name="T22" fmla="*/ 8 w 160"/>
                <a:gd name="T23" fmla="*/ 159 h 159"/>
                <a:gd name="T24" fmla="*/ 6 w 160"/>
                <a:gd name="T25" fmla="*/ 159 h 159"/>
                <a:gd name="T26" fmla="*/ 25 w 160"/>
                <a:gd name="T27" fmla="*/ 124 h 159"/>
                <a:gd name="T28" fmla="*/ 18 w 160"/>
                <a:gd name="T29" fmla="*/ 142 h 159"/>
                <a:gd name="T30" fmla="*/ 35 w 160"/>
                <a:gd name="T31" fmla="*/ 134 h 159"/>
                <a:gd name="T32" fmla="*/ 145 w 160"/>
                <a:gd name="T33" fmla="*/ 24 h 159"/>
                <a:gd name="T34" fmla="*/ 146 w 160"/>
                <a:gd name="T35" fmla="*/ 18 h 159"/>
                <a:gd name="T36" fmla="*/ 139 w 160"/>
                <a:gd name="T37" fmla="*/ 12 h 159"/>
                <a:gd name="T38" fmla="*/ 135 w 160"/>
                <a:gd name="T39" fmla="*/ 14 h 159"/>
                <a:gd name="T40" fmla="*/ 25 w 160"/>
                <a:gd name="T4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9">
                  <a:moveTo>
                    <a:pt x="6" y="159"/>
                  </a:moveTo>
                  <a:cubicBezTo>
                    <a:pt x="5" y="159"/>
                    <a:pt x="3" y="158"/>
                    <a:pt x="2" y="157"/>
                  </a:cubicBezTo>
                  <a:cubicBezTo>
                    <a:pt x="0" y="156"/>
                    <a:pt x="0" y="153"/>
                    <a:pt x="1" y="151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8"/>
                    <a:pt x="15" y="117"/>
                    <a:pt x="16" y="116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30" y="2"/>
                    <a:pt x="134" y="0"/>
                    <a:pt x="139" y="0"/>
                  </a:cubicBezTo>
                  <a:cubicBezTo>
                    <a:pt x="147" y="0"/>
                    <a:pt x="154" y="6"/>
                    <a:pt x="158" y="13"/>
                  </a:cubicBezTo>
                  <a:cubicBezTo>
                    <a:pt x="160" y="20"/>
                    <a:pt x="159" y="27"/>
                    <a:pt x="154" y="3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4"/>
                    <a:pt x="42" y="144"/>
                    <a:pt x="41" y="145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9"/>
                    <a:pt x="7" y="159"/>
                    <a:pt x="6" y="159"/>
                  </a:cubicBezTo>
                  <a:close/>
                  <a:moveTo>
                    <a:pt x="25" y="124"/>
                  </a:moveTo>
                  <a:cubicBezTo>
                    <a:pt x="18" y="142"/>
                    <a:pt x="18" y="142"/>
                    <a:pt x="18" y="142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8" y="21"/>
                    <a:pt x="146" y="18"/>
                  </a:cubicBezTo>
                  <a:cubicBezTo>
                    <a:pt x="145" y="15"/>
                    <a:pt x="142" y="12"/>
                    <a:pt x="139" y="12"/>
                  </a:cubicBezTo>
                  <a:cubicBezTo>
                    <a:pt x="138" y="12"/>
                    <a:pt x="136" y="13"/>
                    <a:pt x="135" y="14"/>
                  </a:cubicBezTo>
                  <a:lnTo>
                    <a:pt x="2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7338" y="1790701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3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336046" y="2527965"/>
            <a:ext cx="3081086" cy="1463768"/>
            <a:chOff x="8753366" y="2192266"/>
            <a:chExt cx="3081086" cy="1463768"/>
          </a:xfrm>
        </p:grpSpPr>
        <p:grpSp>
          <p:nvGrpSpPr>
            <p:cNvPr id="10" name="Group 50"/>
            <p:cNvGrpSpPr/>
            <p:nvPr/>
          </p:nvGrpSpPr>
          <p:grpSpPr>
            <a:xfrm>
              <a:off x="10874270" y="2531462"/>
              <a:ext cx="535929" cy="706043"/>
              <a:chOff x="4157663" y="1930400"/>
              <a:chExt cx="565150" cy="744538"/>
            </a:xfrm>
            <a:solidFill>
              <a:schemeClr val="accent2"/>
            </a:solidFill>
          </p:grpSpPr>
          <p:sp>
            <p:nvSpPr>
              <p:cNvPr id="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" name="出自【趣你的PPT】(微信:qunideppt)：最优质的PPT资源库"/>
            <p:cNvSpPr/>
            <p:nvPr/>
          </p:nvSpPr>
          <p:spPr>
            <a:xfrm flipH="1">
              <a:off x="10450017" y="2192266"/>
              <a:ext cx="1384435" cy="1384435"/>
            </a:xfrm>
            <a:prstGeom prst="donut">
              <a:avLst>
                <a:gd name="adj" fmla="val 1105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10800000" flipH="1">
              <a:off x="8753366" y="2281259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15" name="出自【趣你的PPT】(微信:qunideppt)：最优质的PPT资源库"/>
          <p:cNvSpPr/>
          <p:nvPr/>
        </p:nvSpPr>
        <p:spPr>
          <a:xfrm>
            <a:off x="5059680" y="2223529"/>
            <a:ext cx="2072640" cy="2072640"/>
          </a:xfrm>
          <a:prstGeom prst="ellipse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469642" y="2592805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眼动追踪仪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300085" y="3050568"/>
            <a:ext cx="2333999" cy="536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从眼动追踪仪处获取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前视图像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眼睛所看位置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757633" y="4032635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小车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128720" y="3057358"/>
            <a:ext cx="1934561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上位机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Group 2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-1" y="237812"/>
            <a:ext cx="3990975" cy="1200329"/>
            <a:chOff x="0" y="172720"/>
            <a:chExt cx="2479040" cy="1200329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方案设计：眼动追踪小车 </a:t>
              </a:r>
            </a:p>
            <a:p>
              <a:pPr algn="ctr"/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出自【趣你的PPT】(微信:qunideppt)：最优质的PPT资源库">
            <a:extLst>
              <a:ext uri="{FF2B5EF4-FFF2-40B4-BE49-F238E27FC236}">
                <a16:creationId xmlns:a16="http://schemas.microsoft.com/office/drawing/2014/main" id="{D8527EF7-0B32-4C1A-854B-983F558D3DA1}"/>
              </a:ext>
            </a:extLst>
          </p:cNvPr>
          <p:cNvSpPr txBox="1"/>
          <p:nvPr/>
        </p:nvSpPr>
        <p:spPr>
          <a:xfrm>
            <a:off x="4706050" y="1132047"/>
            <a:ext cx="2779900" cy="8394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对眼动追踪追踪所看图像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进行投影变换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获取所看点在场地内的实际位置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66DB72D-F8F4-4409-BD03-A8B33E00DD20}"/>
              </a:ext>
            </a:extLst>
          </p:cNvPr>
          <p:cNvGrpSpPr/>
          <p:nvPr/>
        </p:nvGrpSpPr>
        <p:grpSpPr>
          <a:xfrm rot="1800000">
            <a:off x="3017400" y="1724225"/>
            <a:ext cx="1934561" cy="1374775"/>
            <a:chOff x="3017400" y="2312522"/>
            <a:chExt cx="1934561" cy="1374775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8342" y="2312522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出自【趣你的PPT】(微信:qunideppt)：最优质的PPT资源库">
              <a:extLst>
                <a:ext uri="{FF2B5EF4-FFF2-40B4-BE49-F238E27FC236}">
                  <a16:creationId xmlns:a16="http://schemas.microsoft.com/office/drawing/2014/main" id="{CB6A7C53-14EA-4DB7-8F19-41656E563AC6}"/>
                </a:ext>
              </a:extLst>
            </p:cNvPr>
            <p:cNvSpPr txBox="1"/>
            <p:nvPr/>
          </p:nvSpPr>
          <p:spPr>
            <a:xfrm>
              <a:off x="3017400" y="2782617"/>
              <a:ext cx="1934561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WIFI 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传输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" name="出自【趣你的PPT】(微信:qunideppt)：最优质的PPT资源库">
            <a:extLst>
              <a:ext uri="{FF2B5EF4-FFF2-40B4-BE49-F238E27FC236}">
                <a16:creationId xmlns:a16="http://schemas.microsoft.com/office/drawing/2014/main" id="{51E21D9A-5DD8-484C-BB44-FF87436666F5}"/>
              </a:ext>
            </a:extLst>
          </p:cNvPr>
          <p:cNvSpPr txBox="1"/>
          <p:nvPr/>
        </p:nvSpPr>
        <p:spPr>
          <a:xfrm>
            <a:off x="7115423" y="3087053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WIFI 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传输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>
            <a:extLst>
              <a:ext uri="{FF2B5EF4-FFF2-40B4-BE49-F238E27FC236}">
                <a16:creationId xmlns:a16="http://schemas.microsoft.com/office/drawing/2014/main" id="{4643B8B3-51D3-4414-8C4E-1CF6B938A33F}"/>
              </a:ext>
            </a:extLst>
          </p:cNvPr>
          <p:cNvSpPr txBox="1"/>
          <p:nvPr/>
        </p:nvSpPr>
        <p:spPr>
          <a:xfrm>
            <a:off x="8557916" y="4490398"/>
            <a:ext cx="2333999" cy="8379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根据人眼指示位置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和自己的实际位置和方向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进行移动控制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>
            <a:extLst>
              <a:ext uri="{FF2B5EF4-FFF2-40B4-BE49-F238E27FC236}">
                <a16:creationId xmlns:a16="http://schemas.microsoft.com/office/drawing/2014/main" id="{DEE73BC9-861E-4D97-9230-1D6F19F03E5B}"/>
              </a:ext>
            </a:extLst>
          </p:cNvPr>
          <p:cNvSpPr/>
          <p:nvPr/>
        </p:nvSpPr>
        <p:spPr>
          <a:xfrm>
            <a:off x="1772480" y="3852395"/>
            <a:ext cx="1384435" cy="1384435"/>
          </a:xfrm>
          <a:prstGeom prst="donut">
            <a:avLst>
              <a:gd name="adj" fmla="val 110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4F0003F-830B-46EE-BE83-D3754FFBF5DB}"/>
              </a:ext>
            </a:extLst>
          </p:cNvPr>
          <p:cNvGrpSpPr/>
          <p:nvPr/>
        </p:nvGrpSpPr>
        <p:grpSpPr>
          <a:xfrm>
            <a:off x="2232923" y="4274763"/>
            <a:ext cx="558800" cy="546100"/>
            <a:chOff x="4913313" y="1749426"/>
            <a:chExt cx="558800" cy="546100"/>
          </a:xfrm>
          <a:solidFill>
            <a:schemeClr val="accent1"/>
          </a:solidFill>
        </p:grpSpPr>
        <p:sp>
          <p:nvSpPr>
            <p:cNvPr id="31" name="出自【趣你的PPT】(微信:qunideppt)：最优质的PPT资源库">
              <a:extLst>
                <a:ext uri="{FF2B5EF4-FFF2-40B4-BE49-F238E27FC236}">
                  <a16:creationId xmlns:a16="http://schemas.microsoft.com/office/drawing/2014/main" id="{215B64D6-BC31-4E85-BA81-07845E7F8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3" y="1795463"/>
              <a:ext cx="463550" cy="500063"/>
            </a:xfrm>
            <a:custGeom>
              <a:avLst/>
              <a:gdLst>
                <a:gd name="T0" fmla="*/ 200 w 208"/>
                <a:gd name="T1" fmla="*/ 224 h 224"/>
                <a:gd name="T2" fmla="*/ 8 w 208"/>
                <a:gd name="T3" fmla="*/ 224 h 224"/>
                <a:gd name="T4" fmla="*/ 0 w 208"/>
                <a:gd name="T5" fmla="*/ 216 h 224"/>
                <a:gd name="T6" fmla="*/ 0 w 208"/>
                <a:gd name="T7" fmla="*/ 8 h 224"/>
                <a:gd name="T8" fmla="*/ 8 w 208"/>
                <a:gd name="T9" fmla="*/ 0 h 224"/>
                <a:gd name="T10" fmla="*/ 169 w 208"/>
                <a:gd name="T11" fmla="*/ 0 h 224"/>
                <a:gd name="T12" fmla="*/ 177 w 208"/>
                <a:gd name="T13" fmla="*/ 8 h 224"/>
                <a:gd name="T14" fmla="*/ 169 w 208"/>
                <a:gd name="T15" fmla="*/ 16 h 224"/>
                <a:gd name="T16" fmla="*/ 16 w 208"/>
                <a:gd name="T17" fmla="*/ 16 h 224"/>
                <a:gd name="T18" fmla="*/ 16 w 208"/>
                <a:gd name="T19" fmla="*/ 208 h 224"/>
                <a:gd name="T20" fmla="*/ 192 w 208"/>
                <a:gd name="T21" fmla="*/ 208 h 224"/>
                <a:gd name="T22" fmla="*/ 192 w 208"/>
                <a:gd name="T23" fmla="*/ 90 h 224"/>
                <a:gd name="T24" fmla="*/ 200 w 208"/>
                <a:gd name="T25" fmla="*/ 82 h 224"/>
                <a:gd name="T26" fmla="*/ 208 w 208"/>
                <a:gd name="T27" fmla="*/ 90 h 224"/>
                <a:gd name="T28" fmla="*/ 208 w 208"/>
                <a:gd name="T29" fmla="*/ 216 h 224"/>
                <a:gd name="T30" fmla="*/ 200 w 208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4">
                  <a:moveTo>
                    <a:pt x="200" y="224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4" y="224"/>
                    <a:pt x="0" y="220"/>
                    <a:pt x="0" y="2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4"/>
                    <a:pt x="177" y="8"/>
                  </a:cubicBezTo>
                  <a:cubicBezTo>
                    <a:pt x="177" y="12"/>
                    <a:pt x="174" y="16"/>
                    <a:pt x="16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2" y="85"/>
                    <a:pt x="196" y="82"/>
                    <a:pt x="200" y="82"/>
                  </a:cubicBezTo>
                  <a:cubicBezTo>
                    <a:pt x="204" y="82"/>
                    <a:pt x="208" y="85"/>
                    <a:pt x="208" y="9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20"/>
                    <a:pt x="204" y="224"/>
                    <a:pt x="20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>
              <a:extLst>
                <a:ext uri="{FF2B5EF4-FFF2-40B4-BE49-F238E27FC236}">
                  <a16:creationId xmlns:a16="http://schemas.microsoft.com/office/drawing/2014/main" id="{21BDFBDF-A1E8-40C9-9CCE-79A0DDD998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1749426"/>
              <a:ext cx="357188" cy="354013"/>
            </a:xfrm>
            <a:custGeom>
              <a:avLst/>
              <a:gdLst>
                <a:gd name="T0" fmla="*/ 6 w 160"/>
                <a:gd name="T1" fmla="*/ 159 h 159"/>
                <a:gd name="T2" fmla="*/ 2 w 160"/>
                <a:gd name="T3" fmla="*/ 157 h 159"/>
                <a:gd name="T4" fmla="*/ 1 w 160"/>
                <a:gd name="T5" fmla="*/ 151 h 159"/>
                <a:gd name="T6" fmla="*/ 14 w 160"/>
                <a:gd name="T7" fmla="*/ 118 h 159"/>
                <a:gd name="T8" fmla="*/ 16 w 160"/>
                <a:gd name="T9" fmla="*/ 116 h 159"/>
                <a:gd name="T10" fmla="*/ 127 w 160"/>
                <a:gd name="T11" fmla="*/ 5 h 159"/>
                <a:gd name="T12" fmla="*/ 139 w 160"/>
                <a:gd name="T13" fmla="*/ 0 h 159"/>
                <a:gd name="T14" fmla="*/ 158 w 160"/>
                <a:gd name="T15" fmla="*/ 13 h 159"/>
                <a:gd name="T16" fmla="*/ 154 w 160"/>
                <a:gd name="T17" fmla="*/ 32 h 159"/>
                <a:gd name="T18" fmla="*/ 43 w 160"/>
                <a:gd name="T19" fmla="*/ 143 h 159"/>
                <a:gd name="T20" fmla="*/ 41 w 160"/>
                <a:gd name="T21" fmla="*/ 145 h 159"/>
                <a:gd name="T22" fmla="*/ 8 w 160"/>
                <a:gd name="T23" fmla="*/ 159 h 159"/>
                <a:gd name="T24" fmla="*/ 6 w 160"/>
                <a:gd name="T25" fmla="*/ 159 h 159"/>
                <a:gd name="T26" fmla="*/ 25 w 160"/>
                <a:gd name="T27" fmla="*/ 124 h 159"/>
                <a:gd name="T28" fmla="*/ 18 w 160"/>
                <a:gd name="T29" fmla="*/ 142 h 159"/>
                <a:gd name="T30" fmla="*/ 35 w 160"/>
                <a:gd name="T31" fmla="*/ 134 h 159"/>
                <a:gd name="T32" fmla="*/ 145 w 160"/>
                <a:gd name="T33" fmla="*/ 24 h 159"/>
                <a:gd name="T34" fmla="*/ 146 w 160"/>
                <a:gd name="T35" fmla="*/ 18 h 159"/>
                <a:gd name="T36" fmla="*/ 139 w 160"/>
                <a:gd name="T37" fmla="*/ 12 h 159"/>
                <a:gd name="T38" fmla="*/ 135 w 160"/>
                <a:gd name="T39" fmla="*/ 14 h 159"/>
                <a:gd name="T40" fmla="*/ 25 w 160"/>
                <a:gd name="T4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9">
                  <a:moveTo>
                    <a:pt x="6" y="159"/>
                  </a:moveTo>
                  <a:cubicBezTo>
                    <a:pt x="5" y="159"/>
                    <a:pt x="3" y="158"/>
                    <a:pt x="2" y="157"/>
                  </a:cubicBezTo>
                  <a:cubicBezTo>
                    <a:pt x="0" y="156"/>
                    <a:pt x="0" y="153"/>
                    <a:pt x="1" y="151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8"/>
                    <a:pt x="15" y="117"/>
                    <a:pt x="16" y="116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30" y="2"/>
                    <a:pt x="134" y="0"/>
                    <a:pt x="139" y="0"/>
                  </a:cubicBezTo>
                  <a:cubicBezTo>
                    <a:pt x="147" y="0"/>
                    <a:pt x="154" y="6"/>
                    <a:pt x="158" y="13"/>
                  </a:cubicBezTo>
                  <a:cubicBezTo>
                    <a:pt x="160" y="20"/>
                    <a:pt x="159" y="27"/>
                    <a:pt x="154" y="3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4"/>
                    <a:pt x="42" y="144"/>
                    <a:pt x="41" y="145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9"/>
                    <a:pt x="7" y="159"/>
                    <a:pt x="6" y="159"/>
                  </a:cubicBezTo>
                  <a:close/>
                  <a:moveTo>
                    <a:pt x="25" y="124"/>
                  </a:moveTo>
                  <a:cubicBezTo>
                    <a:pt x="18" y="142"/>
                    <a:pt x="18" y="142"/>
                    <a:pt x="18" y="142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8" y="21"/>
                    <a:pt x="146" y="18"/>
                  </a:cubicBezTo>
                  <a:cubicBezTo>
                    <a:pt x="145" y="15"/>
                    <a:pt x="142" y="12"/>
                    <a:pt x="139" y="12"/>
                  </a:cubicBezTo>
                  <a:cubicBezTo>
                    <a:pt x="138" y="12"/>
                    <a:pt x="136" y="13"/>
                    <a:pt x="135" y="14"/>
                  </a:cubicBezTo>
                  <a:lnTo>
                    <a:pt x="2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出自【趣你的PPT】(微信:qunideppt)：最优质的PPT资源库">
              <a:extLst>
                <a:ext uri="{FF2B5EF4-FFF2-40B4-BE49-F238E27FC236}">
                  <a16:creationId xmlns:a16="http://schemas.microsoft.com/office/drawing/2014/main" id="{D6254D59-1AD7-41D9-9C9B-3AEB2C79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1790701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3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出自【趣你的PPT】(微信:qunideppt)：最优质的PPT资源库">
            <a:extLst>
              <a:ext uri="{FF2B5EF4-FFF2-40B4-BE49-F238E27FC236}">
                <a16:creationId xmlns:a16="http://schemas.microsoft.com/office/drawing/2014/main" id="{DD15C2FB-91CC-4504-BB45-A16403BBC168}"/>
              </a:ext>
            </a:extLst>
          </p:cNvPr>
          <p:cNvSpPr txBox="1"/>
          <p:nvPr/>
        </p:nvSpPr>
        <p:spPr>
          <a:xfrm>
            <a:off x="1467254" y="5357065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场地摄像头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>
            <a:extLst>
              <a:ext uri="{FF2B5EF4-FFF2-40B4-BE49-F238E27FC236}">
                <a16:creationId xmlns:a16="http://schemas.microsoft.com/office/drawing/2014/main" id="{99B3EBD0-1D24-4CCD-AC64-BC03E37C9D17}"/>
              </a:ext>
            </a:extLst>
          </p:cNvPr>
          <p:cNvSpPr txBox="1"/>
          <p:nvPr/>
        </p:nvSpPr>
        <p:spPr>
          <a:xfrm>
            <a:off x="1297697" y="5814828"/>
            <a:ext cx="2333999" cy="536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从场地摄像头处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获得场地图像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9B053EA-2704-4F8D-92BD-1428948FDEA2}"/>
              </a:ext>
            </a:extLst>
          </p:cNvPr>
          <p:cNvGrpSpPr/>
          <p:nvPr/>
        </p:nvGrpSpPr>
        <p:grpSpPr>
          <a:xfrm rot="19800000">
            <a:off x="3060735" y="3467971"/>
            <a:ext cx="1934561" cy="1374775"/>
            <a:chOff x="3017400" y="2312522"/>
            <a:chExt cx="1934561" cy="1374775"/>
          </a:xfrm>
        </p:grpSpPr>
        <p:sp>
          <p:nvSpPr>
            <p:cNvPr id="40" name="出自【趣你的PPT】(微信:qunideppt)：最优质的PPT资源库">
              <a:extLst>
                <a:ext uri="{FF2B5EF4-FFF2-40B4-BE49-F238E27FC236}">
                  <a16:creationId xmlns:a16="http://schemas.microsoft.com/office/drawing/2014/main" id="{ECEF39BF-F006-4FA0-9A78-A3FD57376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342" y="2312522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出自【趣你的PPT】(微信:qunideppt)：最优质的PPT资源库">
              <a:extLst>
                <a:ext uri="{FF2B5EF4-FFF2-40B4-BE49-F238E27FC236}">
                  <a16:creationId xmlns:a16="http://schemas.microsoft.com/office/drawing/2014/main" id="{9135F4F1-9C60-472A-A2C5-5B758C5C9C6F}"/>
                </a:ext>
              </a:extLst>
            </p:cNvPr>
            <p:cNvSpPr txBox="1"/>
            <p:nvPr/>
          </p:nvSpPr>
          <p:spPr>
            <a:xfrm>
              <a:off x="3017400" y="2782617"/>
              <a:ext cx="1934561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USB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传输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出自【趣你的PPT】(微信:qunideppt)：最优质的PPT资源库">
            <a:extLst>
              <a:ext uri="{FF2B5EF4-FFF2-40B4-BE49-F238E27FC236}">
                <a16:creationId xmlns:a16="http://schemas.microsoft.com/office/drawing/2014/main" id="{EDE3E09B-8858-4B38-BAF0-DE6806D3D1C6}"/>
              </a:ext>
            </a:extLst>
          </p:cNvPr>
          <p:cNvSpPr txBox="1"/>
          <p:nvPr/>
        </p:nvSpPr>
        <p:spPr>
          <a:xfrm>
            <a:off x="4706050" y="4596900"/>
            <a:ext cx="2779900" cy="11396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对场地摄像头图像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进行色块提取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获得小车在场地内的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位置以及朝向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4" grpId="0"/>
      <p:bldP spid="26" grpId="0"/>
      <p:bldP spid="27" grpId="0"/>
      <p:bldP spid="34" grpId="0"/>
      <p:bldP spid="35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774868" y="1088135"/>
            <a:ext cx="1384435" cy="1384435"/>
          </a:xfrm>
          <a:prstGeom prst="donut">
            <a:avLst>
              <a:gd name="adj" fmla="val 110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Group 30"/>
          <p:cNvGrpSpPr/>
          <p:nvPr/>
        </p:nvGrpSpPr>
        <p:grpSpPr>
          <a:xfrm>
            <a:off x="2235311" y="1510503"/>
            <a:ext cx="558800" cy="546100"/>
            <a:chOff x="4913313" y="1749426"/>
            <a:chExt cx="558800" cy="546100"/>
          </a:xfrm>
          <a:solidFill>
            <a:schemeClr val="accent1"/>
          </a:solidFill>
        </p:grpSpPr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3313" y="1795463"/>
              <a:ext cx="463550" cy="500063"/>
            </a:xfrm>
            <a:custGeom>
              <a:avLst/>
              <a:gdLst>
                <a:gd name="T0" fmla="*/ 200 w 208"/>
                <a:gd name="T1" fmla="*/ 224 h 224"/>
                <a:gd name="T2" fmla="*/ 8 w 208"/>
                <a:gd name="T3" fmla="*/ 224 h 224"/>
                <a:gd name="T4" fmla="*/ 0 w 208"/>
                <a:gd name="T5" fmla="*/ 216 h 224"/>
                <a:gd name="T6" fmla="*/ 0 w 208"/>
                <a:gd name="T7" fmla="*/ 8 h 224"/>
                <a:gd name="T8" fmla="*/ 8 w 208"/>
                <a:gd name="T9" fmla="*/ 0 h 224"/>
                <a:gd name="T10" fmla="*/ 169 w 208"/>
                <a:gd name="T11" fmla="*/ 0 h 224"/>
                <a:gd name="T12" fmla="*/ 177 w 208"/>
                <a:gd name="T13" fmla="*/ 8 h 224"/>
                <a:gd name="T14" fmla="*/ 169 w 208"/>
                <a:gd name="T15" fmla="*/ 16 h 224"/>
                <a:gd name="T16" fmla="*/ 16 w 208"/>
                <a:gd name="T17" fmla="*/ 16 h 224"/>
                <a:gd name="T18" fmla="*/ 16 w 208"/>
                <a:gd name="T19" fmla="*/ 208 h 224"/>
                <a:gd name="T20" fmla="*/ 192 w 208"/>
                <a:gd name="T21" fmla="*/ 208 h 224"/>
                <a:gd name="T22" fmla="*/ 192 w 208"/>
                <a:gd name="T23" fmla="*/ 90 h 224"/>
                <a:gd name="T24" fmla="*/ 200 w 208"/>
                <a:gd name="T25" fmla="*/ 82 h 224"/>
                <a:gd name="T26" fmla="*/ 208 w 208"/>
                <a:gd name="T27" fmla="*/ 90 h 224"/>
                <a:gd name="T28" fmla="*/ 208 w 208"/>
                <a:gd name="T29" fmla="*/ 216 h 224"/>
                <a:gd name="T30" fmla="*/ 200 w 208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4">
                  <a:moveTo>
                    <a:pt x="200" y="224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4" y="224"/>
                    <a:pt x="0" y="220"/>
                    <a:pt x="0" y="2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4"/>
                    <a:pt x="177" y="8"/>
                  </a:cubicBezTo>
                  <a:cubicBezTo>
                    <a:pt x="177" y="12"/>
                    <a:pt x="174" y="16"/>
                    <a:pt x="16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2" y="85"/>
                    <a:pt x="196" y="82"/>
                    <a:pt x="200" y="82"/>
                  </a:cubicBezTo>
                  <a:cubicBezTo>
                    <a:pt x="204" y="82"/>
                    <a:pt x="208" y="85"/>
                    <a:pt x="208" y="9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20"/>
                    <a:pt x="204" y="224"/>
                    <a:pt x="20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14925" y="1749426"/>
              <a:ext cx="357188" cy="354013"/>
            </a:xfrm>
            <a:custGeom>
              <a:avLst/>
              <a:gdLst>
                <a:gd name="T0" fmla="*/ 6 w 160"/>
                <a:gd name="T1" fmla="*/ 159 h 159"/>
                <a:gd name="T2" fmla="*/ 2 w 160"/>
                <a:gd name="T3" fmla="*/ 157 h 159"/>
                <a:gd name="T4" fmla="*/ 1 w 160"/>
                <a:gd name="T5" fmla="*/ 151 h 159"/>
                <a:gd name="T6" fmla="*/ 14 w 160"/>
                <a:gd name="T7" fmla="*/ 118 h 159"/>
                <a:gd name="T8" fmla="*/ 16 w 160"/>
                <a:gd name="T9" fmla="*/ 116 h 159"/>
                <a:gd name="T10" fmla="*/ 127 w 160"/>
                <a:gd name="T11" fmla="*/ 5 h 159"/>
                <a:gd name="T12" fmla="*/ 139 w 160"/>
                <a:gd name="T13" fmla="*/ 0 h 159"/>
                <a:gd name="T14" fmla="*/ 158 w 160"/>
                <a:gd name="T15" fmla="*/ 13 h 159"/>
                <a:gd name="T16" fmla="*/ 154 w 160"/>
                <a:gd name="T17" fmla="*/ 32 h 159"/>
                <a:gd name="T18" fmla="*/ 43 w 160"/>
                <a:gd name="T19" fmla="*/ 143 h 159"/>
                <a:gd name="T20" fmla="*/ 41 w 160"/>
                <a:gd name="T21" fmla="*/ 145 h 159"/>
                <a:gd name="T22" fmla="*/ 8 w 160"/>
                <a:gd name="T23" fmla="*/ 159 h 159"/>
                <a:gd name="T24" fmla="*/ 6 w 160"/>
                <a:gd name="T25" fmla="*/ 159 h 159"/>
                <a:gd name="T26" fmla="*/ 25 w 160"/>
                <a:gd name="T27" fmla="*/ 124 h 159"/>
                <a:gd name="T28" fmla="*/ 18 w 160"/>
                <a:gd name="T29" fmla="*/ 142 h 159"/>
                <a:gd name="T30" fmla="*/ 35 w 160"/>
                <a:gd name="T31" fmla="*/ 134 h 159"/>
                <a:gd name="T32" fmla="*/ 145 w 160"/>
                <a:gd name="T33" fmla="*/ 24 h 159"/>
                <a:gd name="T34" fmla="*/ 146 w 160"/>
                <a:gd name="T35" fmla="*/ 18 h 159"/>
                <a:gd name="T36" fmla="*/ 139 w 160"/>
                <a:gd name="T37" fmla="*/ 12 h 159"/>
                <a:gd name="T38" fmla="*/ 135 w 160"/>
                <a:gd name="T39" fmla="*/ 14 h 159"/>
                <a:gd name="T40" fmla="*/ 25 w 160"/>
                <a:gd name="T4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9">
                  <a:moveTo>
                    <a:pt x="6" y="159"/>
                  </a:moveTo>
                  <a:cubicBezTo>
                    <a:pt x="5" y="159"/>
                    <a:pt x="3" y="158"/>
                    <a:pt x="2" y="157"/>
                  </a:cubicBezTo>
                  <a:cubicBezTo>
                    <a:pt x="0" y="156"/>
                    <a:pt x="0" y="153"/>
                    <a:pt x="1" y="151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8"/>
                    <a:pt x="15" y="117"/>
                    <a:pt x="16" y="116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30" y="2"/>
                    <a:pt x="134" y="0"/>
                    <a:pt x="139" y="0"/>
                  </a:cubicBezTo>
                  <a:cubicBezTo>
                    <a:pt x="147" y="0"/>
                    <a:pt x="154" y="6"/>
                    <a:pt x="158" y="13"/>
                  </a:cubicBezTo>
                  <a:cubicBezTo>
                    <a:pt x="160" y="20"/>
                    <a:pt x="159" y="27"/>
                    <a:pt x="154" y="3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4"/>
                    <a:pt x="42" y="144"/>
                    <a:pt x="41" y="145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9"/>
                    <a:pt x="7" y="159"/>
                    <a:pt x="6" y="159"/>
                  </a:cubicBezTo>
                  <a:close/>
                  <a:moveTo>
                    <a:pt x="25" y="124"/>
                  </a:moveTo>
                  <a:cubicBezTo>
                    <a:pt x="18" y="142"/>
                    <a:pt x="18" y="142"/>
                    <a:pt x="18" y="142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8" y="21"/>
                    <a:pt x="146" y="18"/>
                  </a:cubicBezTo>
                  <a:cubicBezTo>
                    <a:pt x="145" y="15"/>
                    <a:pt x="142" y="12"/>
                    <a:pt x="139" y="12"/>
                  </a:cubicBezTo>
                  <a:cubicBezTo>
                    <a:pt x="138" y="12"/>
                    <a:pt x="136" y="13"/>
                    <a:pt x="135" y="14"/>
                  </a:cubicBezTo>
                  <a:lnTo>
                    <a:pt x="2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7338" y="1790701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3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336046" y="2527965"/>
            <a:ext cx="3081086" cy="1463768"/>
            <a:chOff x="8753366" y="2192266"/>
            <a:chExt cx="3081086" cy="1463768"/>
          </a:xfrm>
        </p:grpSpPr>
        <p:grpSp>
          <p:nvGrpSpPr>
            <p:cNvPr id="10" name="Group 50"/>
            <p:cNvGrpSpPr/>
            <p:nvPr/>
          </p:nvGrpSpPr>
          <p:grpSpPr>
            <a:xfrm>
              <a:off x="10874270" y="2531462"/>
              <a:ext cx="535929" cy="706043"/>
              <a:chOff x="4157663" y="1930400"/>
              <a:chExt cx="565150" cy="744538"/>
            </a:xfrm>
            <a:solidFill>
              <a:schemeClr val="accent2"/>
            </a:solidFill>
          </p:grpSpPr>
          <p:sp>
            <p:nvSpPr>
              <p:cNvPr id="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57663" y="1930400"/>
                <a:ext cx="565150" cy="744538"/>
              </a:xfrm>
              <a:custGeom>
                <a:avLst/>
                <a:gdLst>
                  <a:gd name="T0" fmla="*/ 192 w 210"/>
                  <a:gd name="T1" fmla="*/ 45 h 278"/>
                  <a:gd name="T2" fmla="*/ 155 w 210"/>
                  <a:gd name="T3" fmla="*/ 45 h 278"/>
                  <a:gd name="T4" fmla="*/ 155 w 210"/>
                  <a:gd name="T5" fmla="*/ 41 h 278"/>
                  <a:gd name="T6" fmla="*/ 146 w 210"/>
                  <a:gd name="T7" fmla="*/ 32 h 278"/>
                  <a:gd name="T8" fmla="*/ 125 w 210"/>
                  <a:gd name="T9" fmla="*/ 32 h 278"/>
                  <a:gd name="T10" fmla="*/ 128 w 210"/>
                  <a:gd name="T11" fmla="*/ 22 h 278"/>
                  <a:gd name="T12" fmla="*/ 105 w 210"/>
                  <a:gd name="T13" fmla="*/ 0 h 278"/>
                  <a:gd name="T14" fmla="*/ 83 w 210"/>
                  <a:gd name="T15" fmla="*/ 22 h 278"/>
                  <a:gd name="T16" fmla="*/ 85 w 210"/>
                  <a:gd name="T17" fmla="*/ 32 h 278"/>
                  <a:gd name="T18" fmla="*/ 65 w 210"/>
                  <a:gd name="T19" fmla="*/ 32 h 278"/>
                  <a:gd name="T20" fmla="*/ 55 w 210"/>
                  <a:gd name="T21" fmla="*/ 41 h 278"/>
                  <a:gd name="T22" fmla="*/ 55 w 210"/>
                  <a:gd name="T23" fmla="*/ 45 h 278"/>
                  <a:gd name="T24" fmla="*/ 19 w 210"/>
                  <a:gd name="T25" fmla="*/ 45 h 278"/>
                  <a:gd name="T26" fmla="*/ 0 w 210"/>
                  <a:gd name="T27" fmla="*/ 64 h 278"/>
                  <a:gd name="T28" fmla="*/ 0 w 210"/>
                  <a:gd name="T29" fmla="*/ 259 h 278"/>
                  <a:gd name="T30" fmla="*/ 19 w 210"/>
                  <a:gd name="T31" fmla="*/ 278 h 278"/>
                  <a:gd name="T32" fmla="*/ 192 w 210"/>
                  <a:gd name="T33" fmla="*/ 278 h 278"/>
                  <a:gd name="T34" fmla="*/ 210 w 210"/>
                  <a:gd name="T35" fmla="*/ 259 h 278"/>
                  <a:gd name="T36" fmla="*/ 210 w 210"/>
                  <a:gd name="T37" fmla="*/ 64 h 278"/>
                  <a:gd name="T38" fmla="*/ 192 w 210"/>
                  <a:gd name="T39" fmla="*/ 45 h 278"/>
                  <a:gd name="T40" fmla="*/ 105 w 210"/>
                  <a:gd name="T41" fmla="*/ 13 h 278"/>
                  <a:gd name="T42" fmla="*/ 115 w 210"/>
                  <a:gd name="T43" fmla="*/ 22 h 278"/>
                  <a:gd name="T44" fmla="*/ 105 w 210"/>
                  <a:gd name="T45" fmla="*/ 32 h 278"/>
                  <a:gd name="T46" fmla="*/ 96 w 210"/>
                  <a:gd name="T47" fmla="*/ 22 h 278"/>
                  <a:gd name="T48" fmla="*/ 105 w 210"/>
                  <a:gd name="T49" fmla="*/ 13 h 278"/>
                  <a:gd name="T50" fmla="*/ 196 w 210"/>
                  <a:gd name="T51" fmla="*/ 259 h 278"/>
                  <a:gd name="T52" fmla="*/ 192 w 210"/>
                  <a:gd name="T53" fmla="*/ 263 h 278"/>
                  <a:gd name="T54" fmla="*/ 19 w 210"/>
                  <a:gd name="T55" fmla="*/ 263 h 278"/>
                  <a:gd name="T56" fmla="*/ 15 w 210"/>
                  <a:gd name="T57" fmla="*/ 259 h 278"/>
                  <a:gd name="T58" fmla="*/ 15 w 210"/>
                  <a:gd name="T59" fmla="*/ 64 h 278"/>
                  <a:gd name="T60" fmla="*/ 19 w 210"/>
                  <a:gd name="T61" fmla="*/ 59 h 278"/>
                  <a:gd name="T62" fmla="*/ 25 w 210"/>
                  <a:gd name="T63" fmla="*/ 59 h 278"/>
                  <a:gd name="T64" fmla="*/ 32 w 210"/>
                  <a:gd name="T65" fmla="*/ 59 h 278"/>
                  <a:gd name="T66" fmla="*/ 55 w 210"/>
                  <a:gd name="T67" fmla="*/ 59 h 278"/>
                  <a:gd name="T68" fmla="*/ 55 w 210"/>
                  <a:gd name="T69" fmla="*/ 63 h 278"/>
                  <a:gd name="T70" fmla="*/ 65 w 210"/>
                  <a:gd name="T71" fmla="*/ 72 h 278"/>
                  <a:gd name="T72" fmla="*/ 146 w 210"/>
                  <a:gd name="T73" fmla="*/ 72 h 278"/>
                  <a:gd name="T74" fmla="*/ 155 w 210"/>
                  <a:gd name="T75" fmla="*/ 63 h 278"/>
                  <a:gd name="T76" fmla="*/ 155 w 210"/>
                  <a:gd name="T77" fmla="*/ 59 h 278"/>
                  <a:gd name="T78" fmla="*/ 179 w 210"/>
                  <a:gd name="T79" fmla="*/ 59 h 278"/>
                  <a:gd name="T80" fmla="*/ 186 w 210"/>
                  <a:gd name="T81" fmla="*/ 59 h 278"/>
                  <a:gd name="T82" fmla="*/ 192 w 210"/>
                  <a:gd name="T83" fmla="*/ 59 h 278"/>
                  <a:gd name="T84" fmla="*/ 196 w 210"/>
                  <a:gd name="T85" fmla="*/ 64 h 278"/>
                  <a:gd name="T86" fmla="*/ 196 w 210"/>
                  <a:gd name="T87" fmla="*/ 25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0" h="278">
                    <a:moveTo>
                      <a:pt x="192" y="45"/>
                    </a:move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36"/>
                      <a:pt x="151" y="32"/>
                      <a:pt x="14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29"/>
                      <a:pt x="128" y="26"/>
                      <a:pt x="128" y="22"/>
                    </a:cubicBezTo>
                    <a:cubicBezTo>
                      <a:pt x="128" y="10"/>
                      <a:pt x="118" y="0"/>
                      <a:pt x="105" y="0"/>
                    </a:cubicBezTo>
                    <a:cubicBezTo>
                      <a:pt x="93" y="0"/>
                      <a:pt x="83" y="10"/>
                      <a:pt x="83" y="22"/>
                    </a:cubicBezTo>
                    <a:cubicBezTo>
                      <a:pt x="83" y="26"/>
                      <a:pt x="84" y="29"/>
                      <a:pt x="85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59" y="32"/>
                      <a:pt x="55" y="36"/>
                      <a:pt x="55" y="41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8" y="45"/>
                      <a:pt x="0" y="53"/>
                      <a:pt x="0" y="64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0"/>
                      <a:pt x="8" y="278"/>
                      <a:pt x="19" y="278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202" y="278"/>
                      <a:pt x="210" y="270"/>
                      <a:pt x="210" y="259"/>
                    </a:cubicBezTo>
                    <a:cubicBezTo>
                      <a:pt x="210" y="64"/>
                      <a:pt x="210" y="64"/>
                      <a:pt x="210" y="64"/>
                    </a:cubicBezTo>
                    <a:cubicBezTo>
                      <a:pt x="210" y="53"/>
                      <a:pt x="202" y="45"/>
                      <a:pt x="192" y="45"/>
                    </a:cubicBezTo>
                    <a:close/>
                    <a:moveTo>
                      <a:pt x="105" y="13"/>
                    </a:moveTo>
                    <a:cubicBezTo>
                      <a:pt x="111" y="13"/>
                      <a:pt x="115" y="17"/>
                      <a:pt x="115" y="22"/>
                    </a:cubicBezTo>
                    <a:cubicBezTo>
                      <a:pt x="115" y="28"/>
                      <a:pt x="111" y="32"/>
                      <a:pt x="105" y="32"/>
                    </a:cubicBezTo>
                    <a:cubicBezTo>
                      <a:pt x="100" y="32"/>
                      <a:pt x="96" y="28"/>
                      <a:pt x="96" y="22"/>
                    </a:cubicBezTo>
                    <a:cubicBezTo>
                      <a:pt x="96" y="17"/>
                      <a:pt x="100" y="13"/>
                      <a:pt x="105" y="13"/>
                    </a:cubicBezTo>
                    <a:close/>
                    <a:moveTo>
                      <a:pt x="196" y="259"/>
                    </a:moveTo>
                    <a:cubicBezTo>
                      <a:pt x="196" y="261"/>
                      <a:pt x="194" y="263"/>
                      <a:pt x="192" y="263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5" y="261"/>
                      <a:pt x="15" y="259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1"/>
                      <a:pt x="17" y="59"/>
                      <a:pt x="19" y="59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8"/>
                      <a:pt x="59" y="72"/>
                      <a:pt x="65" y="72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51" y="72"/>
                      <a:pt x="155" y="68"/>
                      <a:pt x="155" y="63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79" y="59"/>
                      <a:pt x="179" y="59"/>
                      <a:pt x="179" y="59"/>
                    </a:cubicBezTo>
                    <a:cubicBezTo>
                      <a:pt x="186" y="59"/>
                      <a:pt x="186" y="59"/>
                      <a:pt x="186" y="59"/>
                    </a:cubicBezTo>
                    <a:cubicBezTo>
                      <a:pt x="192" y="59"/>
                      <a:pt x="192" y="59"/>
                      <a:pt x="192" y="59"/>
                    </a:cubicBezTo>
                    <a:cubicBezTo>
                      <a:pt x="194" y="59"/>
                      <a:pt x="196" y="61"/>
                      <a:pt x="196" y="64"/>
                    </a:cubicBezTo>
                    <a:lnTo>
                      <a:pt x="19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68788" y="2192338"/>
                <a:ext cx="342900" cy="311150"/>
              </a:xfrm>
              <a:custGeom>
                <a:avLst/>
                <a:gdLst>
                  <a:gd name="T0" fmla="*/ 122 w 128"/>
                  <a:gd name="T1" fmla="*/ 4 h 116"/>
                  <a:gd name="T2" fmla="*/ 105 w 128"/>
                  <a:gd name="T3" fmla="*/ 6 h 116"/>
                  <a:gd name="T4" fmla="*/ 44 w 128"/>
                  <a:gd name="T5" fmla="*/ 81 h 116"/>
                  <a:gd name="T6" fmla="*/ 24 w 128"/>
                  <a:gd name="T7" fmla="*/ 58 h 116"/>
                  <a:gd name="T8" fmla="*/ 7 w 128"/>
                  <a:gd name="T9" fmla="*/ 56 h 116"/>
                  <a:gd name="T10" fmla="*/ 5 w 128"/>
                  <a:gd name="T11" fmla="*/ 71 h 116"/>
                  <a:gd name="T12" fmla="*/ 45 w 128"/>
                  <a:gd name="T13" fmla="*/ 116 h 116"/>
                  <a:gd name="T14" fmla="*/ 124 w 128"/>
                  <a:gd name="T15" fmla="*/ 19 h 116"/>
                  <a:gd name="T16" fmla="*/ 122 w 128"/>
                  <a:gd name="T17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16">
                    <a:moveTo>
                      <a:pt x="122" y="4"/>
                    </a:moveTo>
                    <a:cubicBezTo>
                      <a:pt x="116" y="0"/>
                      <a:pt x="109" y="1"/>
                      <a:pt x="105" y="6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19" y="53"/>
                      <a:pt x="12" y="52"/>
                      <a:pt x="7" y="56"/>
                    </a:cubicBezTo>
                    <a:cubicBezTo>
                      <a:pt x="1" y="60"/>
                      <a:pt x="0" y="66"/>
                      <a:pt x="5" y="71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8" y="14"/>
                      <a:pt x="127" y="7"/>
                      <a:pt x="1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" name="出自【趣你的PPT】(微信:qunideppt)：最优质的PPT资源库"/>
            <p:cNvSpPr/>
            <p:nvPr/>
          </p:nvSpPr>
          <p:spPr>
            <a:xfrm flipH="1">
              <a:off x="10450017" y="2192266"/>
              <a:ext cx="1384435" cy="1384435"/>
            </a:xfrm>
            <a:prstGeom prst="donut">
              <a:avLst>
                <a:gd name="adj" fmla="val 1105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10800000" flipH="1">
              <a:off x="8753366" y="2281259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15" name="出自【趣你的PPT】(微信:qunideppt)：最优质的PPT资源库"/>
          <p:cNvSpPr/>
          <p:nvPr/>
        </p:nvSpPr>
        <p:spPr>
          <a:xfrm>
            <a:off x="5059680" y="2223529"/>
            <a:ext cx="2072640" cy="2072640"/>
          </a:xfrm>
          <a:prstGeom prst="ellipse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1469642" y="2592805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眼动追踪仪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300085" y="3050568"/>
            <a:ext cx="2333999" cy="536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从眼动追踪仪处获取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前视图像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眼睛所看位置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757633" y="4032635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控制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128720" y="3057358"/>
            <a:ext cx="1934561" cy="4049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小车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Group 20出自【趣你的PPT】(微信:qunideppt)：最优质的PPT资源库"/>
          <p:cNvGrpSpPr/>
          <p:nvPr>
            <p:custDataLst>
              <p:tags r:id="rId1"/>
            </p:custDataLst>
          </p:nvPr>
        </p:nvGrpSpPr>
        <p:grpSpPr>
          <a:xfrm>
            <a:off x="0" y="237812"/>
            <a:ext cx="3848100" cy="830997"/>
            <a:chOff x="0" y="172720"/>
            <a:chExt cx="2479040" cy="830997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0" y="174952"/>
              <a:ext cx="247904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71763" y="172720"/>
              <a:ext cx="2335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方案设计：自跟随小车</a:t>
              </a:r>
            </a:p>
            <a:p>
              <a:pPr algn="ctr"/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出自【趣你的PPT】(微信:qunideppt)：最优质的PPT资源库">
            <a:extLst>
              <a:ext uri="{FF2B5EF4-FFF2-40B4-BE49-F238E27FC236}">
                <a16:creationId xmlns:a16="http://schemas.microsoft.com/office/drawing/2014/main" id="{D8527EF7-0B32-4C1A-854B-983F558D3DA1}"/>
              </a:ext>
            </a:extLst>
          </p:cNvPr>
          <p:cNvSpPr txBox="1"/>
          <p:nvPr/>
        </p:nvSpPr>
        <p:spPr>
          <a:xfrm>
            <a:off x="4706050" y="878245"/>
            <a:ext cx="2779900" cy="11396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对眼动追踪图像进行色块提取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判断小车是否在视野之内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根据眼镜所看位置变化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判断人眼是否睁开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66DB72D-F8F4-4409-BD03-A8B33E00DD20}"/>
              </a:ext>
            </a:extLst>
          </p:cNvPr>
          <p:cNvGrpSpPr/>
          <p:nvPr/>
        </p:nvGrpSpPr>
        <p:grpSpPr>
          <a:xfrm rot="1800000">
            <a:off x="3017400" y="1724225"/>
            <a:ext cx="1934561" cy="1374775"/>
            <a:chOff x="3017400" y="2312522"/>
            <a:chExt cx="1934561" cy="1374775"/>
          </a:xfrm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8342" y="2312522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出自【趣你的PPT】(微信:qunideppt)：最优质的PPT资源库">
              <a:extLst>
                <a:ext uri="{FF2B5EF4-FFF2-40B4-BE49-F238E27FC236}">
                  <a16:creationId xmlns:a16="http://schemas.microsoft.com/office/drawing/2014/main" id="{CB6A7C53-14EA-4DB7-8F19-41656E563AC6}"/>
                </a:ext>
              </a:extLst>
            </p:cNvPr>
            <p:cNvSpPr txBox="1"/>
            <p:nvPr/>
          </p:nvSpPr>
          <p:spPr>
            <a:xfrm>
              <a:off x="3017400" y="2782617"/>
              <a:ext cx="1934561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WIFI 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传输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出自【趣你的PPT】(微信:qunideppt)：最优质的PPT资源库">
            <a:extLst>
              <a:ext uri="{FF2B5EF4-FFF2-40B4-BE49-F238E27FC236}">
                <a16:creationId xmlns:a16="http://schemas.microsoft.com/office/drawing/2014/main" id="{4643B8B3-51D3-4414-8C4E-1CF6B938A33F}"/>
              </a:ext>
            </a:extLst>
          </p:cNvPr>
          <p:cNvSpPr txBox="1"/>
          <p:nvPr/>
        </p:nvSpPr>
        <p:spPr>
          <a:xfrm>
            <a:off x="8557916" y="4490398"/>
            <a:ext cx="2333999" cy="14412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如果人眼内有小车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人不闭眼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则停止运动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如果有障碍，则先行避障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前方有人体则跟随人体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>
            <a:extLst>
              <a:ext uri="{FF2B5EF4-FFF2-40B4-BE49-F238E27FC236}">
                <a16:creationId xmlns:a16="http://schemas.microsoft.com/office/drawing/2014/main" id="{DEE73BC9-861E-4D97-9230-1D6F19F03E5B}"/>
              </a:ext>
            </a:extLst>
          </p:cNvPr>
          <p:cNvSpPr/>
          <p:nvPr/>
        </p:nvSpPr>
        <p:spPr>
          <a:xfrm>
            <a:off x="1772480" y="3852395"/>
            <a:ext cx="1384435" cy="1384435"/>
          </a:xfrm>
          <a:prstGeom prst="donut">
            <a:avLst>
              <a:gd name="adj" fmla="val 110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4F0003F-830B-46EE-BE83-D3754FFBF5DB}"/>
              </a:ext>
            </a:extLst>
          </p:cNvPr>
          <p:cNvGrpSpPr/>
          <p:nvPr/>
        </p:nvGrpSpPr>
        <p:grpSpPr>
          <a:xfrm>
            <a:off x="2232923" y="4274763"/>
            <a:ext cx="558800" cy="546100"/>
            <a:chOff x="4913313" y="1749426"/>
            <a:chExt cx="558800" cy="546100"/>
          </a:xfrm>
          <a:solidFill>
            <a:schemeClr val="accent1"/>
          </a:solidFill>
        </p:grpSpPr>
        <p:sp>
          <p:nvSpPr>
            <p:cNvPr id="31" name="出自【趣你的PPT】(微信:qunideppt)：最优质的PPT资源库">
              <a:extLst>
                <a:ext uri="{FF2B5EF4-FFF2-40B4-BE49-F238E27FC236}">
                  <a16:creationId xmlns:a16="http://schemas.microsoft.com/office/drawing/2014/main" id="{215B64D6-BC31-4E85-BA81-07845E7F8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3" y="1795463"/>
              <a:ext cx="463550" cy="500063"/>
            </a:xfrm>
            <a:custGeom>
              <a:avLst/>
              <a:gdLst>
                <a:gd name="T0" fmla="*/ 200 w 208"/>
                <a:gd name="T1" fmla="*/ 224 h 224"/>
                <a:gd name="T2" fmla="*/ 8 w 208"/>
                <a:gd name="T3" fmla="*/ 224 h 224"/>
                <a:gd name="T4" fmla="*/ 0 w 208"/>
                <a:gd name="T5" fmla="*/ 216 h 224"/>
                <a:gd name="T6" fmla="*/ 0 w 208"/>
                <a:gd name="T7" fmla="*/ 8 h 224"/>
                <a:gd name="T8" fmla="*/ 8 w 208"/>
                <a:gd name="T9" fmla="*/ 0 h 224"/>
                <a:gd name="T10" fmla="*/ 169 w 208"/>
                <a:gd name="T11" fmla="*/ 0 h 224"/>
                <a:gd name="T12" fmla="*/ 177 w 208"/>
                <a:gd name="T13" fmla="*/ 8 h 224"/>
                <a:gd name="T14" fmla="*/ 169 w 208"/>
                <a:gd name="T15" fmla="*/ 16 h 224"/>
                <a:gd name="T16" fmla="*/ 16 w 208"/>
                <a:gd name="T17" fmla="*/ 16 h 224"/>
                <a:gd name="T18" fmla="*/ 16 w 208"/>
                <a:gd name="T19" fmla="*/ 208 h 224"/>
                <a:gd name="T20" fmla="*/ 192 w 208"/>
                <a:gd name="T21" fmla="*/ 208 h 224"/>
                <a:gd name="T22" fmla="*/ 192 w 208"/>
                <a:gd name="T23" fmla="*/ 90 h 224"/>
                <a:gd name="T24" fmla="*/ 200 w 208"/>
                <a:gd name="T25" fmla="*/ 82 h 224"/>
                <a:gd name="T26" fmla="*/ 208 w 208"/>
                <a:gd name="T27" fmla="*/ 90 h 224"/>
                <a:gd name="T28" fmla="*/ 208 w 208"/>
                <a:gd name="T29" fmla="*/ 216 h 224"/>
                <a:gd name="T30" fmla="*/ 200 w 208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4">
                  <a:moveTo>
                    <a:pt x="200" y="224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4" y="224"/>
                    <a:pt x="0" y="220"/>
                    <a:pt x="0" y="2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4"/>
                    <a:pt x="177" y="8"/>
                  </a:cubicBezTo>
                  <a:cubicBezTo>
                    <a:pt x="177" y="12"/>
                    <a:pt x="174" y="16"/>
                    <a:pt x="16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2" y="85"/>
                    <a:pt x="196" y="82"/>
                    <a:pt x="200" y="82"/>
                  </a:cubicBezTo>
                  <a:cubicBezTo>
                    <a:pt x="204" y="82"/>
                    <a:pt x="208" y="85"/>
                    <a:pt x="208" y="9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20"/>
                    <a:pt x="204" y="224"/>
                    <a:pt x="20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>
              <a:extLst>
                <a:ext uri="{FF2B5EF4-FFF2-40B4-BE49-F238E27FC236}">
                  <a16:creationId xmlns:a16="http://schemas.microsoft.com/office/drawing/2014/main" id="{21BDFBDF-A1E8-40C9-9CCE-79A0DDD998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1749426"/>
              <a:ext cx="357188" cy="354013"/>
            </a:xfrm>
            <a:custGeom>
              <a:avLst/>
              <a:gdLst>
                <a:gd name="T0" fmla="*/ 6 w 160"/>
                <a:gd name="T1" fmla="*/ 159 h 159"/>
                <a:gd name="T2" fmla="*/ 2 w 160"/>
                <a:gd name="T3" fmla="*/ 157 h 159"/>
                <a:gd name="T4" fmla="*/ 1 w 160"/>
                <a:gd name="T5" fmla="*/ 151 h 159"/>
                <a:gd name="T6" fmla="*/ 14 w 160"/>
                <a:gd name="T7" fmla="*/ 118 h 159"/>
                <a:gd name="T8" fmla="*/ 16 w 160"/>
                <a:gd name="T9" fmla="*/ 116 h 159"/>
                <a:gd name="T10" fmla="*/ 127 w 160"/>
                <a:gd name="T11" fmla="*/ 5 h 159"/>
                <a:gd name="T12" fmla="*/ 139 w 160"/>
                <a:gd name="T13" fmla="*/ 0 h 159"/>
                <a:gd name="T14" fmla="*/ 158 w 160"/>
                <a:gd name="T15" fmla="*/ 13 h 159"/>
                <a:gd name="T16" fmla="*/ 154 w 160"/>
                <a:gd name="T17" fmla="*/ 32 h 159"/>
                <a:gd name="T18" fmla="*/ 43 w 160"/>
                <a:gd name="T19" fmla="*/ 143 h 159"/>
                <a:gd name="T20" fmla="*/ 41 w 160"/>
                <a:gd name="T21" fmla="*/ 145 h 159"/>
                <a:gd name="T22" fmla="*/ 8 w 160"/>
                <a:gd name="T23" fmla="*/ 159 h 159"/>
                <a:gd name="T24" fmla="*/ 6 w 160"/>
                <a:gd name="T25" fmla="*/ 159 h 159"/>
                <a:gd name="T26" fmla="*/ 25 w 160"/>
                <a:gd name="T27" fmla="*/ 124 h 159"/>
                <a:gd name="T28" fmla="*/ 18 w 160"/>
                <a:gd name="T29" fmla="*/ 142 h 159"/>
                <a:gd name="T30" fmla="*/ 35 w 160"/>
                <a:gd name="T31" fmla="*/ 134 h 159"/>
                <a:gd name="T32" fmla="*/ 145 w 160"/>
                <a:gd name="T33" fmla="*/ 24 h 159"/>
                <a:gd name="T34" fmla="*/ 146 w 160"/>
                <a:gd name="T35" fmla="*/ 18 h 159"/>
                <a:gd name="T36" fmla="*/ 139 w 160"/>
                <a:gd name="T37" fmla="*/ 12 h 159"/>
                <a:gd name="T38" fmla="*/ 135 w 160"/>
                <a:gd name="T39" fmla="*/ 14 h 159"/>
                <a:gd name="T40" fmla="*/ 25 w 160"/>
                <a:gd name="T4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9">
                  <a:moveTo>
                    <a:pt x="6" y="159"/>
                  </a:moveTo>
                  <a:cubicBezTo>
                    <a:pt x="5" y="159"/>
                    <a:pt x="3" y="158"/>
                    <a:pt x="2" y="157"/>
                  </a:cubicBezTo>
                  <a:cubicBezTo>
                    <a:pt x="0" y="156"/>
                    <a:pt x="0" y="153"/>
                    <a:pt x="1" y="151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8"/>
                    <a:pt x="15" y="117"/>
                    <a:pt x="16" y="116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30" y="2"/>
                    <a:pt x="134" y="0"/>
                    <a:pt x="139" y="0"/>
                  </a:cubicBezTo>
                  <a:cubicBezTo>
                    <a:pt x="147" y="0"/>
                    <a:pt x="154" y="6"/>
                    <a:pt x="158" y="13"/>
                  </a:cubicBezTo>
                  <a:cubicBezTo>
                    <a:pt x="160" y="20"/>
                    <a:pt x="159" y="27"/>
                    <a:pt x="154" y="3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4"/>
                    <a:pt x="42" y="144"/>
                    <a:pt x="41" y="145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9"/>
                    <a:pt x="7" y="159"/>
                    <a:pt x="6" y="159"/>
                  </a:cubicBezTo>
                  <a:close/>
                  <a:moveTo>
                    <a:pt x="25" y="124"/>
                  </a:moveTo>
                  <a:cubicBezTo>
                    <a:pt x="18" y="142"/>
                    <a:pt x="18" y="142"/>
                    <a:pt x="18" y="142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8" y="21"/>
                    <a:pt x="146" y="18"/>
                  </a:cubicBezTo>
                  <a:cubicBezTo>
                    <a:pt x="145" y="15"/>
                    <a:pt x="142" y="12"/>
                    <a:pt x="139" y="12"/>
                  </a:cubicBezTo>
                  <a:cubicBezTo>
                    <a:pt x="138" y="12"/>
                    <a:pt x="136" y="13"/>
                    <a:pt x="135" y="14"/>
                  </a:cubicBezTo>
                  <a:lnTo>
                    <a:pt x="2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出自【趣你的PPT】(微信:qunideppt)：最优质的PPT资源库">
              <a:extLst>
                <a:ext uri="{FF2B5EF4-FFF2-40B4-BE49-F238E27FC236}">
                  <a16:creationId xmlns:a16="http://schemas.microsoft.com/office/drawing/2014/main" id="{D6254D59-1AD7-41D9-9C9B-3AEB2C79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1790701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3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出自【趣你的PPT】(微信:qunideppt)：最优质的PPT资源库">
            <a:extLst>
              <a:ext uri="{FF2B5EF4-FFF2-40B4-BE49-F238E27FC236}">
                <a16:creationId xmlns:a16="http://schemas.microsoft.com/office/drawing/2014/main" id="{DD15C2FB-91CC-4504-BB45-A16403BBC168}"/>
              </a:ext>
            </a:extLst>
          </p:cNvPr>
          <p:cNvSpPr txBox="1"/>
          <p:nvPr/>
        </p:nvSpPr>
        <p:spPr>
          <a:xfrm>
            <a:off x="1467254" y="5357065"/>
            <a:ext cx="193456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车载摄像头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>
            <a:extLst>
              <a:ext uri="{FF2B5EF4-FFF2-40B4-BE49-F238E27FC236}">
                <a16:creationId xmlns:a16="http://schemas.microsoft.com/office/drawing/2014/main" id="{99B3EBD0-1D24-4CCD-AC64-BC03E37C9D17}"/>
              </a:ext>
            </a:extLst>
          </p:cNvPr>
          <p:cNvSpPr txBox="1"/>
          <p:nvPr/>
        </p:nvSpPr>
        <p:spPr>
          <a:xfrm>
            <a:off x="1297697" y="5814828"/>
            <a:ext cx="2333999" cy="536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从车载摄像头处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获得前视图像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9B053EA-2704-4F8D-92BD-1428948FDEA2}"/>
              </a:ext>
            </a:extLst>
          </p:cNvPr>
          <p:cNvGrpSpPr/>
          <p:nvPr/>
        </p:nvGrpSpPr>
        <p:grpSpPr>
          <a:xfrm rot="19800000">
            <a:off x="3060735" y="3467971"/>
            <a:ext cx="1934561" cy="1374775"/>
            <a:chOff x="3017400" y="2312522"/>
            <a:chExt cx="1934561" cy="1374775"/>
          </a:xfrm>
        </p:grpSpPr>
        <p:sp>
          <p:nvSpPr>
            <p:cNvPr id="40" name="出自【趣你的PPT】(微信:qunideppt)：最优质的PPT资源库">
              <a:extLst>
                <a:ext uri="{FF2B5EF4-FFF2-40B4-BE49-F238E27FC236}">
                  <a16:creationId xmlns:a16="http://schemas.microsoft.com/office/drawing/2014/main" id="{ECEF39BF-F006-4FA0-9A78-A3FD57376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342" y="2312522"/>
              <a:ext cx="1627612" cy="1374775"/>
            </a:xfrm>
            <a:custGeom>
              <a:avLst/>
              <a:gdLst>
                <a:gd name="T0" fmla="*/ 706 w 1122"/>
                <a:gd name="T1" fmla="*/ 866 h 866"/>
                <a:gd name="T2" fmla="*/ 706 w 1122"/>
                <a:gd name="T3" fmla="*/ 671 h 866"/>
                <a:gd name="T4" fmla="*/ 0 w 1122"/>
                <a:gd name="T5" fmla="*/ 671 h 866"/>
                <a:gd name="T6" fmla="*/ 0 w 1122"/>
                <a:gd name="T7" fmla="*/ 194 h 866"/>
                <a:gd name="T8" fmla="*/ 706 w 1122"/>
                <a:gd name="T9" fmla="*/ 194 h 866"/>
                <a:gd name="T10" fmla="*/ 706 w 1122"/>
                <a:gd name="T11" fmla="*/ 0 h 866"/>
                <a:gd name="T12" fmla="*/ 1122 w 1122"/>
                <a:gd name="T13" fmla="*/ 433 h 866"/>
                <a:gd name="T14" fmla="*/ 706 w 1122"/>
                <a:gd name="T15" fmla="*/ 866 h 866"/>
                <a:gd name="T16" fmla="*/ 706 w 1122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2" h="866">
                  <a:moveTo>
                    <a:pt x="706" y="866"/>
                  </a:moveTo>
                  <a:lnTo>
                    <a:pt x="706" y="671"/>
                  </a:lnTo>
                  <a:lnTo>
                    <a:pt x="0" y="671"/>
                  </a:lnTo>
                  <a:lnTo>
                    <a:pt x="0" y="194"/>
                  </a:lnTo>
                  <a:lnTo>
                    <a:pt x="706" y="194"/>
                  </a:lnTo>
                  <a:lnTo>
                    <a:pt x="706" y="0"/>
                  </a:lnTo>
                  <a:lnTo>
                    <a:pt x="1122" y="433"/>
                  </a:lnTo>
                  <a:lnTo>
                    <a:pt x="706" y="866"/>
                  </a:lnTo>
                  <a:lnTo>
                    <a:pt x="706" y="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出自【趣你的PPT】(微信:qunideppt)：最优质的PPT资源库">
              <a:extLst>
                <a:ext uri="{FF2B5EF4-FFF2-40B4-BE49-F238E27FC236}">
                  <a16:creationId xmlns:a16="http://schemas.microsoft.com/office/drawing/2014/main" id="{9135F4F1-9C60-472A-A2C5-5B758C5C9C6F}"/>
                </a:ext>
              </a:extLst>
            </p:cNvPr>
            <p:cNvSpPr txBox="1"/>
            <p:nvPr/>
          </p:nvSpPr>
          <p:spPr>
            <a:xfrm>
              <a:off x="3017400" y="2782617"/>
              <a:ext cx="1934561" cy="3375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CSI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传输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出自【趣你的PPT】(微信:qunideppt)：最优质的PPT资源库">
            <a:extLst>
              <a:ext uri="{FF2B5EF4-FFF2-40B4-BE49-F238E27FC236}">
                <a16:creationId xmlns:a16="http://schemas.microsoft.com/office/drawing/2014/main" id="{EDE3E09B-8858-4B38-BAF0-DE6806D3D1C6}"/>
              </a:ext>
            </a:extLst>
          </p:cNvPr>
          <p:cNvSpPr txBox="1"/>
          <p:nvPr/>
        </p:nvSpPr>
        <p:spPr>
          <a:xfrm>
            <a:off x="4706050" y="4596900"/>
            <a:ext cx="2779900" cy="8379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在控制板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Jetson Nano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上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运行小型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SSD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进行人体识别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障碍识别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4" grpId="0"/>
      <p:bldP spid="27" grpId="0"/>
      <p:bldP spid="34" grpId="0"/>
      <p:bldP spid="35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3297347" y="1667502"/>
            <a:ext cx="1678866" cy="3522998"/>
            <a:chOff x="3122439" y="1770361"/>
            <a:chExt cx="1819070" cy="38172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 flipV="1">
              <a:off x="3122439" y="3678965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出自【趣你的PPT】(微信:qunideppt)：最优质的PPT资源库"/>
            <p:cNvSpPr/>
            <p:nvPr/>
          </p:nvSpPr>
          <p:spPr>
            <a:xfrm>
              <a:off x="3122439" y="1770361"/>
              <a:ext cx="1819070" cy="1908603"/>
            </a:xfrm>
            <a:custGeom>
              <a:avLst/>
              <a:gdLst>
                <a:gd name="connsiteX0" fmla="*/ 0 w 3272780"/>
                <a:gd name="connsiteY0" fmla="*/ 3433863 h 3433863"/>
                <a:gd name="connsiteX1" fmla="*/ 989044 w 3272780"/>
                <a:gd name="connsiteY1" fmla="*/ 3433863 h 3433863"/>
                <a:gd name="connsiteX2" fmla="*/ 3272780 w 3272780"/>
                <a:gd name="connsiteY2" fmla="*/ 0 h 3433863"/>
                <a:gd name="connsiteX3" fmla="*/ 2283736 w 3272780"/>
                <a:gd name="connsiteY3" fmla="*/ 0 h 343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0" h="3433863">
                  <a:moveTo>
                    <a:pt x="0" y="3433863"/>
                  </a:moveTo>
                  <a:lnTo>
                    <a:pt x="989044" y="3433863"/>
                  </a:lnTo>
                  <a:lnTo>
                    <a:pt x="3272780" y="0"/>
                  </a:lnTo>
                  <a:lnTo>
                    <a:pt x="2283736" y="0"/>
                  </a:lnTo>
                  <a:close/>
                </a:path>
              </a:pathLst>
            </a:custGeom>
            <a:solidFill>
              <a:srgbClr val="008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215787" y="1667501"/>
            <a:ext cx="1678867" cy="3522999"/>
            <a:chOff x="7660639" y="1770361"/>
            <a:chExt cx="1819071" cy="381720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H="1" flipV="1">
              <a:off x="7660639" y="3678965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flipH="1">
              <a:off x="7660639" y="1770361"/>
              <a:ext cx="1819071" cy="1908604"/>
            </a:xfrm>
            <a:custGeom>
              <a:avLst/>
              <a:gdLst>
                <a:gd name="connsiteX0" fmla="*/ 0 w 3272781"/>
                <a:gd name="connsiteY0" fmla="*/ 3433864 h 3433864"/>
                <a:gd name="connsiteX1" fmla="*/ 989044 w 3272781"/>
                <a:gd name="connsiteY1" fmla="*/ 3433864 h 3433864"/>
                <a:gd name="connsiteX2" fmla="*/ 3272781 w 3272781"/>
                <a:gd name="connsiteY2" fmla="*/ 0 h 3433864"/>
                <a:gd name="connsiteX3" fmla="*/ 2283737 w 3272781"/>
                <a:gd name="connsiteY3" fmla="*/ 0 h 343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781" h="3433864">
                  <a:moveTo>
                    <a:pt x="0" y="3433864"/>
                  </a:moveTo>
                  <a:lnTo>
                    <a:pt x="989044" y="3433864"/>
                  </a:lnTo>
                  <a:lnTo>
                    <a:pt x="3272781" y="0"/>
                  </a:lnTo>
                  <a:lnTo>
                    <a:pt x="2283737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5147069" y="1818123"/>
            <a:ext cx="1897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/>
              <a:t>03</a:t>
            </a:r>
            <a:endParaRPr lang="zh-CN" altLang="en-US" sz="8000" dirty="0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3833314" y="3013502"/>
            <a:ext cx="4525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/>
              <a:t>问题调试</a:t>
            </a: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4668520" y="3874979"/>
            <a:ext cx="285496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3C4B441-3461-4AB0-AB54-EE98C8C60805}"/>
              </a:ext>
            </a:extLst>
          </p:cNvPr>
          <p:cNvSpPr txBox="1"/>
          <p:nvPr/>
        </p:nvSpPr>
        <p:spPr>
          <a:xfrm>
            <a:off x="5134932" y="3978742"/>
            <a:ext cx="192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Debugging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60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l2posx4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l2posx4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hohvqx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bhohvqx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bv5hmf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bv5hmf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bv5hmf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obv5hmf4"/>
</p:tagLst>
</file>

<file path=ppt/theme/theme1.xml><?xml version="1.0" encoding="utf-8"?>
<a:theme xmlns:a="http://schemas.openxmlformats.org/drawingml/2006/main" name="标准000">
  <a:themeElements>
    <a:clrScheme name="自定义 189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08FFA"/>
      </a:accent1>
      <a:accent2>
        <a:srgbClr val="0070C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FFC000"/>
      </a:hlink>
      <a:folHlink>
        <a:srgbClr val="954F72"/>
      </a:folHlink>
    </a:clrScheme>
    <a:fontScheme name="标准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标准000" id="{D4B76CA2-B109-4A4B-9A5F-5D8E1F4440FB}" vid="{3A4CA05C-C500-47DB-8831-196445B5F2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标准000</Template>
  <TotalTime>467</TotalTime>
  <Words>618</Words>
  <Application>Microsoft Office PowerPoint</Application>
  <PresentationFormat>宽屏</PresentationFormat>
  <Paragraphs>129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微软雅黑</vt:lpstr>
      <vt:lpstr>Arial</vt:lpstr>
      <vt:lpstr>Source Sans Pro</vt:lpstr>
      <vt:lpstr>标准000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李燕</dc:creator>
  <cp:lastModifiedBy>lv Ethan</cp:lastModifiedBy>
  <cp:revision>43</cp:revision>
  <dcterms:created xsi:type="dcterms:W3CDTF">2017-01-25T08:06:01Z</dcterms:created>
  <dcterms:modified xsi:type="dcterms:W3CDTF">2019-07-11T15:13:16Z</dcterms:modified>
</cp:coreProperties>
</file>